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Lst>
  <p:sldSz cy="5143500" cx="9144000"/>
  <p:notesSz cx="6858000" cy="9144000"/>
  <p:embeddedFontLst>
    <p:embeddedFont>
      <p:font typeface="Space Mono"/>
      <p:regular r:id="rId17"/>
      <p:bold r:id="rId18"/>
      <p:italic r:id="rId19"/>
      <p:boldItalic r:id="rId20"/>
    </p:embeddedFont>
    <p:embeddedFont>
      <p:font typeface="Roboto"/>
      <p:regular r:id="rId21"/>
      <p:bold r:id="rId22"/>
      <p:italic r:id="rId23"/>
      <p:boldItalic r:id="rId24"/>
    </p:embeddedFont>
    <p:embeddedFont>
      <p:font typeface="Space Grotesk"/>
      <p:regular r:id="rId25"/>
      <p:bold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SpaceMono-boldItalic.fntdata"/><Relationship Id="rId22" Type="http://schemas.openxmlformats.org/officeDocument/2006/relationships/font" Target="fonts/Roboto-bold.fntdata"/><Relationship Id="rId21" Type="http://schemas.openxmlformats.org/officeDocument/2006/relationships/font" Target="fonts/Roboto-regular.fntdata"/><Relationship Id="rId24" Type="http://schemas.openxmlformats.org/officeDocument/2006/relationships/font" Target="fonts/Roboto-boldItalic.fntdata"/><Relationship Id="rId23" Type="http://schemas.openxmlformats.org/officeDocument/2006/relationships/font" Target="fonts/Roboto-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SpaceGrotesk-bold.fntdata"/><Relationship Id="rId25" Type="http://schemas.openxmlformats.org/officeDocument/2006/relationships/font" Target="fonts/SpaceGrotesk-regular.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font" Target="fonts/SpaceMono-regular.fntdata"/><Relationship Id="rId16" Type="http://schemas.openxmlformats.org/officeDocument/2006/relationships/slide" Target="slides/slide12.xml"/><Relationship Id="rId19" Type="http://schemas.openxmlformats.org/officeDocument/2006/relationships/font" Target="fonts/SpaceMono-italic.fntdata"/><Relationship Id="rId18" Type="http://schemas.openxmlformats.org/officeDocument/2006/relationships/font" Target="fonts/SpaceMono-bold.fntdata"/></Relationships>
</file>

<file path=ppt/media/image1.gif>
</file>

<file path=ppt/media/image2.jpg>
</file>

<file path=ppt/media/image3.jpg>
</file>

<file path=ppt/media/image4.jpg>
</file>

<file path=ppt/media/image5.jpg>
</file>

<file path=ppt/media/image6.jpg>
</file>

<file path=ppt/media/image7.jpg>
</file>

<file path=ppt/media/image8.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www.kaggle.com"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2b0c045ad2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2b0c045ad2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2b106c7710a_2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2b106c7710a_2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595959"/>
                </a:solidFill>
                <a:latin typeface="Roboto"/>
                <a:ea typeface="Roboto"/>
                <a:cs typeface="Roboto"/>
                <a:sym typeface="Roboto"/>
              </a:rPr>
              <a:t>Monthly expenditures: We were surprised his monthly spending varied so much, e.g. user spent $1,700 in November and $2,250 in December (25% increase)</a:t>
            </a:r>
            <a:endParaRPr sz="1000">
              <a:solidFill>
                <a:srgbClr val="595959"/>
              </a:solidFill>
              <a:latin typeface="Roboto"/>
              <a:ea typeface="Roboto"/>
              <a:cs typeface="Roboto"/>
              <a:sym typeface="Roboto"/>
            </a:endParaRPr>
          </a:p>
          <a:p>
            <a:pPr indent="0" lvl="0" marL="0" rtl="0" algn="l">
              <a:spcBef>
                <a:spcPts val="0"/>
              </a:spcBef>
              <a:spcAft>
                <a:spcPts val="0"/>
              </a:spcAft>
              <a:buNone/>
            </a:pPr>
            <a:r>
              <a:rPr lang="en" sz="1000">
                <a:solidFill>
                  <a:srgbClr val="595959"/>
                </a:solidFill>
                <a:latin typeface="Roboto"/>
                <a:ea typeface="Roboto"/>
                <a:cs typeface="Roboto"/>
                <a:sym typeface="Roboto"/>
              </a:rPr>
              <a:t>Last year  and monthly expenses: These results fell within our expectations. The user spent at least double on his housing payments than he did in any other category. This is also true for the average American.</a:t>
            </a:r>
            <a:endParaRPr sz="1000">
              <a:solidFill>
                <a:srgbClr val="595959"/>
              </a:solidFill>
              <a:latin typeface="Roboto"/>
              <a:ea typeface="Roboto"/>
              <a:cs typeface="Roboto"/>
              <a:sym typeface="Roboto"/>
            </a:endParaRPr>
          </a:p>
          <a:p>
            <a:pPr indent="0" lvl="0" marL="0" rtl="0" algn="l">
              <a:spcBef>
                <a:spcPts val="0"/>
              </a:spcBef>
              <a:spcAft>
                <a:spcPts val="0"/>
              </a:spcAft>
              <a:buNone/>
            </a:pPr>
            <a:r>
              <a:rPr lang="en" sz="1000">
                <a:solidFill>
                  <a:srgbClr val="595959"/>
                </a:solidFill>
                <a:latin typeface="Roboto"/>
                <a:ea typeface="Roboto"/>
                <a:cs typeface="Roboto"/>
                <a:sym typeface="Roboto"/>
              </a:rPr>
              <a:t>Average American budget: It’s surprising how much lower our user’s spending was vs. the average American – with the exception of gas, which was $25 higher</a:t>
            </a:r>
            <a:endParaRPr sz="1000">
              <a:solidFill>
                <a:srgbClr val="595959"/>
              </a:solidFill>
              <a:latin typeface="Roboto"/>
              <a:ea typeface="Roboto"/>
              <a:cs typeface="Roboto"/>
              <a:sym typeface="Roboto"/>
            </a:endParaRPr>
          </a:p>
          <a:p>
            <a:pPr indent="0" lvl="0" marL="0" rtl="0" algn="l">
              <a:spcBef>
                <a:spcPts val="0"/>
              </a:spcBef>
              <a:spcAft>
                <a:spcPts val="0"/>
              </a:spcAft>
              <a:buNone/>
            </a:pPr>
            <a:r>
              <a:t/>
            </a:r>
            <a:endParaRPr sz="1000">
              <a:solidFill>
                <a:srgbClr val="595959"/>
              </a:solidFill>
              <a:latin typeface="Roboto"/>
              <a:ea typeface="Roboto"/>
              <a:cs typeface="Roboto"/>
              <a:sym typeface="Roboto"/>
            </a:endParaRPr>
          </a:p>
          <a:p>
            <a:pPr indent="0" lvl="0" marL="0" rtl="0" algn="l">
              <a:spcBef>
                <a:spcPts val="0"/>
              </a:spcBef>
              <a:spcAft>
                <a:spcPts val="0"/>
              </a:spcAft>
              <a:buNone/>
            </a:pPr>
            <a:r>
              <a:t/>
            </a:r>
            <a:endParaRPr sz="1000">
              <a:solidFill>
                <a:srgbClr val="595959"/>
              </a:solidFill>
              <a:latin typeface="Roboto"/>
              <a:ea typeface="Roboto"/>
              <a:cs typeface="Roboto"/>
              <a:sym typeface="Roboto"/>
            </a:endParaRPr>
          </a:p>
          <a:p>
            <a:pPr indent="0" lvl="0" marL="0" rtl="0" algn="l">
              <a:spcBef>
                <a:spcPts val="0"/>
              </a:spcBef>
              <a:spcAft>
                <a:spcPts val="0"/>
              </a:spcAft>
              <a:buNone/>
            </a:pPr>
            <a:r>
              <a:t/>
            </a:r>
            <a:endParaRPr sz="1000">
              <a:solidFill>
                <a:srgbClr val="595959"/>
              </a:solidFill>
              <a:latin typeface="Roboto"/>
              <a:ea typeface="Roboto"/>
              <a:cs typeface="Roboto"/>
              <a:sym typeface="Roboto"/>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2b106c7710a_2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2b106c7710a_2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t/>
            </a:r>
            <a:endParaRPr b="1" sz="1000">
              <a:solidFill>
                <a:schemeClr val="dk1"/>
              </a:solidFill>
              <a:latin typeface="Roboto"/>
              <a:ea typeface="Roboto"/>
              <a:cs typeface="Roboto"/>
              <a:sym typeface="Roboto"/>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2b106c7710a_2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2b106c7710a_2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t/>
            </a:r>
            <a:endParaRPr b="1" sz="1000">
              <a:solidFill>
                <a:schemeClr val="dk1"/>
              </a:solidFill>
              <a:latin typeface="Roboto"/>
              <a:ea typeface="Roboto"/>
              <a:cs typeface="Roboto"/>
              <a:sym typeface="Roboto"/>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2b0c045ad28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2b0c045ad28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2b0c045ad28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2b0c045ad28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2b0c045ad28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2b0c045ad28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2b0c045ad28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2b0c045ad28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000">
                <a:solidFill>
                  <a:schemeClr val="dk1"/>
                </a:solidFill>
                <a:latin typeface="Roboto"/>
                <a:ea typeface="Roboto"/>
                <a:cs typeface="Roboto"/>
                <a:sym typeface="Roboto"/>
              </a:rPr>
              <a:t>The project data was found on </a:t>
            </a:r>
            <a:r>
              <a:rPr lang="en" sz="1000" u="sng">
                <a:solidFill>
                  <a:schemeClr val="hlink"/>
                </a:solidFill>
                <a:latin typeface="Roboto"/>
                <a:ea typeface="Roboto"/>
                <a:cs typeface="Roboto"/>
                <a:sym typeface="Roboto"/>
                <a:hlinkClick r:id="rId2"/>
              </a:rPr>
              <a:t>www.kaggle.com</a:t>
            </a:r>
            <a:r>
              <a:rPr lang="en" sz="1000">
                <a:solidFill>
                  <a:schemeClr val="dk1"/>
                </a:solidFill>
                <a:latin typeface="Roboto"/>
                <a:ea typeface="Roboto"/>
                <a:cs typeface="Roboto"/>
                <a:sym typeface="Roboto"/>
              </a:rPr>
              <a:t>. Because our idea revolved around an individual tracking expenses, our search focused on finding a dataset of personal yearly expenses. The sample data allowed us to not only design a way to organize financial transactions by month and category but also benchmark this user’s spending against national averages.</a:t>
            </a:r>
            <a:endParaRPr sz="1000">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t/>
            </a:r>
            <a:endParaRPr sz="1000">
              <a:solidFill>
                <a:schemeClr val="dk1"/>
              </a:solidFill>
              <a:latin typeface="Roboto"/>
              <a:ea typeface="Roboto"/>
              <a:cs typeface="Roboto"/>
              <a:sym typeface="Roboto"/>
            </a:endParaRPr>
          </a:p>
          <a:p>
            <a:pPr indent="0" lvl="0" marL="0" rtl="0" algn="l">
              <a:spcBef>
                <a:spcPts val="120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2b0c045ad28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2b0c045ad28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000">
                <a:solidFill>
                  <a:schemeClr val="dk1"/>
                </a:solidFill>
                <a:latin typeface="Roboto"/>
                <a:ea typeface="Roboto"/>
                <a:cs typeface="Roboto"/>
                <a:sym typeface="Roboto"/>
              </a:rPr>
              <a:t>The data needed to be cleaned up to identify any null values, but none were found, so it wasn't included in our coding. Additionally, we needed to check for data types, drop the "Account Name" column, and group and categorize the data. Furthermore, we were required to group the data by category, sum the amounts, and convert the "Month" column to a categorical data type with a specified order</a:t>
            </a:r>
            <a:r>
              <a:rPr lang="en" sz="1000">
                <a:solidFill>
                  <a:schemeClr val="dk1"/>
                </a:solidFill>
                <a:latin typeface="Roboto"/>
                <a:ea typeface="Roboto"/>
                <a:cs typeface="Roboto"/>
                <a:sym typeface="Roboto"/>
              </a:rPr>
              <a:t>.</a:t>
            </a:r>
            <a:endParaRPr sz="1200">
              <a:solidFill>
                <a:srgbClr val="595959"/>
              </a:solidFill>
              <a:latin typeface="Times New Roman"/>
              <a:ea typeface="Times New Roman"/>
              <a:cs typeface="Times New Roman"/>
              <a:sym typeface="Times New Roman"/>
            </a:endParaRPr>
          </a:p>
          <a:p>
            <a:pPr indent="0" lvl="0" marL="0" rtl="0" algn="l">
              <a:lnSpc>
                <a:spcPct val="115000"/>
              </a:lnSpc>
              <a:spcBef>
                <a:spcPts val="1200"/>
              </a:spcBef>
              <a:spcAft>
                <a:spcPts val="1200"/>
              </a:spcAft>
              <a:buClr>
                <a:schemeClr val="dk1"/>
              </a:buClr>
              <a:buSzPts val="1100"/>
              <a:buFont typeface="Arial"/>
              <a:buNone/>
            </a:pPr>
            <a:r>
              <a:t/>
            </a:r>
            <a:endParaRPr sz="1200">
              <a:solidFill>
                <a:srgbClr val="595959"/>
              </a:solidFill>
              <a:latin typeface="Times New Roman"/>
              <a:ea typeface="Times New Roman"/>
              <a:cs typeface="Times New Roman"/>
              <a:sym typeface="Times New Roman"/>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2b106c7710a_2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2b106c7710a_2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000">
                <a:solidFill>
                  <a:schemeClr val="dk1"/>
                </a:solidFill>
                <a:latin typeface="Roboto"/>
                <a:ea typeface="Roboto"/>
                <a:cs typeface="Roboto"/>
                <a:sym typeface="Roboto"/>
              </a:rPr>
              <a:t>Insights and Problems</a:t>
            </a:r>
            <a:endParaRPr sz="1000">
              <a:solidFill>
                <a:schemeClr val="dk1"/>
              </a:solidFill>
              <a:latin typeface="Roboto"/>
              <a:ea typeface="Roboto"/>
              <a:cs typeface="Roboto"/>
              <a:sym typeface="Roboto"/>
            </a:endParaRPr>
          </a:p>
          <a:p>
            <a:pPr indent="-292100" lvl="0" marL="457200" rtl="0" algn="l">
              <a:spcBef>
                <a:spcPts val="0"/>
              </a:spcBef>
              <a:spcAft>
                <a:spcPts val="0"/>
              </a:spcAft>
              <a:buClr>
                <a:schemeClr val="dk1"/>
              </a:buClr>
              <a:buSzPts val="1000"/>
              <a:buFont typeface="Roboto"/>
              <a:buChar char="-"/>
            </a:pPr>
            <a:r>
              <a:rPr lang="en" sz="1000">
                <a:solidFill>
                  <a:schemeClr val="dk1"/>
                </a:solidFill>
                <a:latin typeface="Roboto"/>
                <a:ea typeface="Roboto"/>
                <a:cs typeface="Roboto"/>
                <a:sym typeface="Roboto"/>
              </a:rPr>
              <a:t>Did not anticipate the account numbers</a:t>
            </a:r>
            <a:endParaRPr sz="1000">
              <a:solidFill>
                <a:schemeClr val="dk1"/>
              </a:solidFill>
              <a:latin typeface="Roboto"/>
              <a:ea typeface="Roboto"/>
              <a:cs typeface="Roboto"/>
              <a:sym typeface="Roboto"/>
            </a:endParaRPr>
          </a:p>
          <a:p>
            <a:pPr indent="-292100" lvl="0" marL="457200" rtl="0" algn="l">
              <a:spcBef>
                <a:spcPts val="0"/>
              </a:spcBef>
              <a:spcAft>
                <a:spcPts val="0"/>
              </a:spcAft>
              <a:buClr>
                <a:schemeClr val="dk1"/>
              </a:buClr>
              <a:buSzPts val="1000"/>
              <a:buFont typeface="Roboto"/>
              <a:buChar char="-"/>
            </a:pPr>
            <a:r>
              <a:rPr lang="en" sz="1000">
                <a:solidFill>
                  <a:schemeClr val="dk1"/>
                </a:solidFill>
                <a:latin typeface="Roboto"/>
                <a:ea typeface="Roboto"/>
                <a:cs typeface="Roboto"/>
                <a:sym typeface="Roboto"/>
              </a:rPr>
              <a:t>overcomplicated/could confuse the user</a:t>
            </a:r>
            <a:endParaRPr sz="1000">
              <a:solidFill>
                <a:schemeClr val="dk1"/>
              </a:solidFill>
              <a:latin typeface="Roboto"/>
              <a:ea typeface="Roboto"/>
              <a:cs typeface="Roboto"/>
              <a:sym typeface="Roboto"/>
            </a:endParaRPr>
          </a:p>
          <a:p>
            <a:pPr indent="-292100" lvl="0" marL="457200" rtl="0" algn="l">
              <a:spcBef>
                <a:spcPts val="0"/>
              </a:spcBef>
              <a:spcAft>
                <a:spcPts val="0"/>
              </a:spcAft>
              <a:buClr>
                <a:schemeClr val="dk1"/>
              </a:buClr>
              <a:buSzPts val="1000"/>
              <a:buFont typeface="Roboto"/>
              <a:buChar char="-"/>
            </a:pPr>
            <a:r>
              <a:rPr lang="en" sz="1000">
                <a:solidFill>
                  <a:schemeClr val="dk1"/>
                </a:solidFill>
                <a:latin typeface="Roboto"/>
                <a:ea typeface="Roboto"/>
                <a:cs typeface="Roboto"/>
                <a:sym typeface="Roboto"/>
              </a:rPr>
              <a:t>Decided to give a general statement of expenses, regardless of method of purchase</a:t>
            </a:r>
            <a:endParaRPr sz="1000">
              <a:solidFill>
                <a:schemeClr val="dk1"/>
              </a:solidFill>
              <a:latin typeface="Roboto"/>
              <a:ea typeface="Roboto"/>
              <a:cs typeface="Roboto"/>
              <a:sym typeface="Roboto"/>
            </a:endParaRPr>
          </a:p>
          <a:p>
            <a:pPr indent="0" lvl="0" marL="0" rtl="0" algn="l">
              <a:spcBef>
                <a:spcPts val="0"/>
              </a:spcBef>
              <a:spcAft>
                <a:spcPts val="0"/>
              </a:spcAft>
              <a:buNone/>
            </a:pPr>
            <a:r>
              <a:rPr lang="en" sz="1000">
                <a:solidFill>
                  <a:schemeClr val="dk1"/>
                </a:solidFill>
                <a:latin typeface="Roboto"/>
                <a:ea typeface="Roboto"/>
                <a:cs typeface="Roboto"/>
                <a:sym typeface="Roboto"/>
              </a:rPr>
              <a:t>Interesting Finds</a:t>
            </a:r>
            <a:endParaRPr sz="1000">
              <a:solidFill>
                <a:schemeClr val="dk1"/>
              </a:solidFill>
              <a:latin typeface="Roboto"/>
              <a:ea typeface="Roboto"/>
              <a:cs typeface="Roboto"/>
              <a:sym typeface="Roboto"/>
            </a:endParaRPr>
          </a:p>
          <a:p>
            <a:pPr indent="-292100" lvl="0" marL="457200" rtl="0" algn="l">
              <a:spcBef>
                <a:spcPts val="0"/>
              </a:spcBef>
              <a:spcAft>
                <a:spcPts val="0"/>
              </a:spcAft>
              <a:buClr>
                <a:schemeClr val="dk1"/>
              </a:buClr>
              <a:buSzPts val="1000"/>
              <a:buFont typeface="Roboto"/>
              <a:buChar char="-"/>
            </a:pPr>
            <a:r>
              <a:rPr lang="en" sz="1000">
                <a:solidFill>
                  <a:schemeClr val="dk1"/>
                </a:solidFill>
                <a:latin typeface="Roboto"/>
                <a:ea typeface="Roboto"/>
                <a:cs typeface="Roboto"/>
                <a:sym typeface="Roboto"/>
              </a:rPr>
              <a:t>New libraries panel and sys</a:t>
            </a:r>
            <a:endParaRPr sz="1000">
              <a:solidFill>
                <a:schemeClr val="dk1"/>
              </a:solidFill>
              <a:latin typeface="Roboto"/>
              <a:ea typeface="Roboto"/>
              <a:cs typeface="Roboto"/>
              <a:sym typeface="Roboto"/>
            </a:endParaRPr>
          </a:p>
          <a:p>
            <a:pPr indent="-292100" lvl="1" marL="914400" rtl="0" algn="l">
              <a:spcBef>
                <a:spcPts val="0"/>
              </a:spcBef>
              <a:spcAft>
                <a:spcPts val="0"/>
              </a:spcAft>
              <a:buClr>
                <a:schemeClr val="dk1"/>
              </a:buClr>
              <a:buSzPts val="1000"/>
              <a:buFont typeface="Roboto"/>
              <a:buChar char="-"/>
            </a:pPr>
            <a:r>
              <a:rPr lang="en" sz="1000">
                <a:solidFill>
                  <a:schemeClr val="dk1"/>
                </a:solidFill>
                <a:latin typeface="Roboto"/>
                <a:ea typeface="Roboto"/>
                <a:cs typeface="Roboto"/>
                <a:sym typeface="Roboto"/>
              </a:rPr>
              <a:t>Panel library helped create the widgets for the dashboard so that we could further group categories and months so that we could filter/slice the dataset as needed</a:t>
            </a:r>
            <a:endParaRPr sz="1000">
              <a:solidFill>
                <a:schemeClr val="dk1"/>
              </a:solidFill>
              <a:latin typeface="Roboto"/>
              <a:ea typeface="Roboto"/>
              <a:cs typeface="Roboto"/>
              <a:sym typeface="Roboto"/>
            </a:endParaRPr>
          </a:p>
          <a:p>
            <a:pPr indent="-292100" lvl="1" marL="914400" rtl="0" algn="l">
              <a:spcBef>
                <a:spcPts val="0"/>
              </a:spcBef>
              <a:spcAft>
                <a:spcPts val="0"/>
              </a:spcAft>
              <a:buClr>
                <a:schemeClr val="dk1"/>
              </a:buClr>
              <a:buSzPts val="1000"/>
              <a:buFont typeface="Roboto"/>
              <a:buChar char="-"/>
            </a:pPr>
            <a:r>
              <a:rPr lang="en" sz="1000">
                <a:solidFill>
                  <a:schemeClr val="dk1"/>
                </a:solidFill>
                <a:latin typeface="Roboto"/>
                <a:ea typeface="Roboto"/>
                <a:cs typeface="Roboto"/>
                <a:sym typeface="Roboto"/>
              </a:rPr>
              <a:t>Sys is a function and variable used to manipulate parts of the python run time. It allows the program to stop running once user satisfaction is reached</a:t>
            </a:r>
            <a:endParaRPr sz="1000">
              <a:solidFill>
                <a:schemeClr val="dk1"/>
              </a:solidFill>
              <a:latin typeface="Roboto"/>
              <a:ea typeface="Roboto"/>
              <a:cs typeface="Roboto"/>
              <a:sym typeface="Roboto"/>
            </a:endParaRPr>
          </a:p>
          <a:p>
            <a:pPr indent="0" lvl="0" marL="0" rtl="0" algn="l">
              <a:spcBef>
                <a:spcPts val="0"/>
              </a:spcBef>
              <a:spcAft>
                <a:spcPts val="0"/>
              </a:spcAft>
              <a:buNone/>
            </a:pPr>
            <a:r>
              <a:rPr lang="en" sz="1000">
                <a:solidFill>
                  <a:schemeClr val="dk1"/>
                </a:solidFill>
                <a:latin typeface="Roboto"/>
                <a:ea typeface="Roboto"/>
                <a:cs typeface="Roboto"/>
                <a:sym typeface="Roboto"/>
              </a:rPr>
              <a:t>The sys.exit() function in Python is used to exit the program, and it raises the SystemExit exception. When this function is called, the Python interpreter terminates immediately, and the program stops executing. It can be used to forcefully exit the script or program under certain conditions.</a:t>
            </a:r>
            <a:endParaRPr sz="1000">
              <a:solidFill>
                <a:schemeClr val="dk1"/>
              </a:solidFill>
              <a:latin typeface="Roboto"/>
              <a:ea typeface="Roboto"/>
              <a:cs typeface="Roboto"/>
              <a:sym typeface="Roboto"/>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2b106c7710a_2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2b106c7710a_2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Roboto"/>
                <a:ea typeface="Roboto"/>
                <a:cs typeface="Roboto"/>
                <a:sym typeface="Roboto"/>
              </a:rPr>
              <a:t>Throughout the project, our research objectives evolved. What began as an ambitious brainstorming session evolved into a realistic product.  With the time we had and our current amount of knowledge, we had to be selective in our approach. We decided to focus on two of our original research questions:</a:t>
            </a:r>
            <a:endParaRPr sz="1000">
              <a:solidFill>
                <a:schemeClr val="dk1"/>
              </a:solidFill>
              <a:latin typeface="Roboto"/>
              <a:ea typeface="Roboto"/>
              <a:cs typeface="Roboto"/>
              <a:sym typeface="Roboto"/>
            </a:endParaRPr>
          </a:p>
          <a:p>
            <a:pPr indent="-292100" lvl="0" marL="457200" rtl="0" algn="l">
              <a:lnSpc>
                <a:spcPct val="115000"/>
              </a:lnSpc>
              <a:spcBef>
                <a:spcPts val="0"/>
              </a:spcBef>
              <a:spcAft>
                <a:spcPts val="0"/>
              </a:spcAft>
              <a:buClr>
                <a:schemeClr val="dk1"/>
              </a:buClr>
              <a:buSzPts val="1000"/>
              <a:buFont typeface="Roboto"/>
              <a:buChar char="●"/>
            </a:pPr>
            <a:r>
              <a:rPr lang="en" sz="1000">
                <a:solidFill>
                  <a:schemeClr val="dk1"/>
                </a:solidFill>
                <a:latin typeface="Roboto"/>
                <a:ea typeface="Roboto"/>
                <a:cs typeface="Roboto"/>
                <a:sym typeface="Roboto"/>
              </a:rPr>
              <a:t>What spending patterns do our users exhibit?</a:t>
            </a:r>
            <a:endParaRPr sz="1000">
              <a:solidFill>
                <a:schemeClr val="dk1"/>
              </a:solidFill>
              <a:latin typeface="Roboto"/>
              <a:ea typeface="Roboto"/>
              <a:cs typeface="Roboto"/>
              <a:sym typeface="Roboto"/>
            </a:endParaRPr>
          </a:p>
          <a:p>
            <a:pPr indent="-292100" lvl="0" marL="457200" rtl="0" algn="l">
              <a:lnSpc>
                <a:spcPct val="115000"/>
              </a:lnSpc>
              <a:spcBef>
                <a:spcPts val="0"/>
              </a:spcBef>
              <a:spcAft>
                <a:spcPts val="0"/>
              </a:spcAft>
              <a:buClr>
                <a:schemeClr val="dk1"/>
              </a:buClr>
              <a:buSzPts val="1000"/>
              <a:buFont typeface="Roboto"/>
              <a:buChar char="●"/>
            </a:pPr>
            <a:r>
              <a:rPr lang="en" sz="1000">
                <a:solidFill>
                  <a:schemeClr val="dk1"/>
                </a:solidFill>
                <a:latin typeface="Roboto"/>
                <a:ea typeface="Roboto"/>
                <a:cs typeface="Roboto"/>
                <a:sym typeface="Roboto"/>
              </a:rPr>
              <a:t>Are they hitting generally accepted financial goals?</a:t>
            </a:r>
            <a:endParaRPr b="1" sz="1000">
              <a:solidFill>
                <a:schemeClr val="dk1"/>
              </a:solidFill>
              <a:latin typeface="Roboto"/>
              <a:ea typeface="Roboto"/>
              <a:cs typeface="Roboto"/>
              <a:sym typeface="Roboto"/>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2b106c7710a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2b106c7710a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b="1" sz="1000">
              <a:solidFill>
                <a:schemeClr val="dk1"/>
              </a:solidFill>
              <a:latin typeface="Roboto"/>
              <a:ea typeface="Roboto"/>
              <a:cs typeface="Roboto"/>
              <a:sym typeface="Roboto"/>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mc:Choice Requires="p14">
      <p:transition spd="slow" p14:dur="2600">
        <p:push/>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1.g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hyperlink" Target="https://www.fool.com/the-ascent/research/average-monthly-expenses/#:~:text=Share-,Average%20monthly%20food%20spending%3A%20%24779%20(13%25%20increase),%249%2C343%20over%20the%20full%20year." TargetMode="External"/><Relationship Id="rId4" Type="http://schemas.openxmlformats.org/officeDocument/2006/relationships/hyperlink" Target="https://www.bankrate.com/banking/savings/average-household-budget/#faqs" TargetMode="External"/><Relationship Id="rId5" Type="http://schemas.openxmlformats.org/officeDocument/2006/relationships/hyperlink" Target="https://www.valuepenguin.com/average-household-budget#:~:text=We%20spend%20an%20average%20of,monthly%20income%20in%20the%20U.S." TargetMode="External"/><Relationship Id="rId6" Type="http://schemas.openxmlformats.org/officeDocument/2006/relationships/hyperlink" Target="https://www.rentcafe.com/average-rent-market-trends/us/" TargetMode="External"/><Relationship Id="rId7" Type="http://schemas.openxmlformats.org/officeDocument/2006/relationships/hyperlink" Target="https://www.jdpower.com/cars/shopping-guides/how-much-do-people-spend-on-gas-each-month#:~:text=What%27s%20The%20Average%20Monthly%20Spend,2.24%25%20of%20their%20monthly%20income."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8.g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5.jpg"/><Relationship Id="rId4" Type="http://schemas.openxmlformats.org/officeDocument/2006/relationships/image" Target="../media/image6.jpg"/><Relationship Id="rId5" Type="http://schemas.openxmlformats.org/officeDocument/2006/relationships/image" Target="../media/image7.jpg"/><Relationship Id="rId6" Type="http://schemas.openxmlformats.org/officeDocument/2006/relationships/image" Target="../media/image3.jpg"/><Relationship Id="rId7" Type="http://schemas.openxmlformats.org/officeDocument/2006/relationships/image" Target="../media/image2.jpg"/><Relationship Id="rId8" Type="http://schemas.openxmlformats.org/officeDocument/2006/relationships/image" Target="../media/image4.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07351"/>
        </a:solidFill>
      </p:bgPr>
    </p:bg>
    <p:spTree>
      <p:nvGrpSpPr>
        <p:cNvPr id="53" name="Shape 53"/>
        <p:cNvGrpSpPr/>
        <p:nvPr/>
      </p:nvGrpSpPr>
      <p:grpSpPr>
        <a:xfrm>
          <a:off x="0" y="0"/>
          <a:ext cx="0" cy="0"/>
          <a:chOff x="0" y="0"/>
          <a:chExt cx="0" cy="0"/>
        </a:xfrm>
      </p:grpSpPr>
      <p:sp>
        <p:nvSpPr>
          <p:cNvPr id="54" name="Google Shape;54;p13"/>
          <p:cNvSpPr txBox="1"/>
          <p:nvPr/>
        </p:nvSpPr>
        <p:spPr>
          <a:xfrm>
            <a:off x="925938" y="1612350"/>
            <a:ext cx="7292100" cy="637800"/>
          </a:xfrm>
          <a:prstGeom prst="rect">
            <a:avLst/>
          </a:prstGeom>
          <a:noFill/>
          <a:ln>
            <a:noFill/>
          </a:ln>
        </p:spPr>
        <p:txBody>
          <a:bodyPr anchorCtr="0" anchor="ctr" bIns="91425" lIns="91425" spcFirstLastPara="1" rIns="91425" wrap="square" tIns="91425">
            <a:noAutofit/>
          </a:bodyPr>
          <a:lstStyle/>
          <a:p>
            <a:pPr indent="0" lvl="0" marL="0" rtl="0" algn="ctr">
              <a:lnSpc>
                <a:spcPct val="150000"/>
              </a:lnSpc>
              <a:spcBef>
                <a:spcPts val="0"/>
              </a:spcBef>
              <a:spcAft>
                <a:spcPts val="0"/>
              </a:spcAft>
              <a:buNone/>
            </a:pPr>
            <a:r>
              <a:rPr b="1" lang="en" sz="3500">
                <a:solidFill>
                  <a:srgbClr val="639385"/>
                </a:solidFill>
                <a:latin typeface="Space Mono"/>
                <a:ea typeface="Space Mono"/>
                <a:cs typeface="Space Mono"/>
                <a:sym typeface="Space Mono"/>
              </a:rPr>
              <a:t>DEBT</a:t>
            </a:r>
            <a:r>
              <a:rPr b="1" lang="en" sz="3500">
                <a:solidFill>
                  <a:srgbClr val="639385"/>
                </a:solidFill>
                <a:latin typeface="Space Mono"/>
                <a:ea typeface="Space Mono"/>
                <a:cs typeface="Space Mono"/>
                <a:sym typeface="Space Mono"/>
              </a:rPr>
              <a:t>-</a:t>
            </a:r>
            <a:r>
              <a:rPr b="1" lang="en" sz="3500">
                <a:solidFill>
                  <a:srgbClr val="639385"/>
                </a:solidFill>
                <a:latin typeface="Space Mono"/>
                <a:ea typeface="Space Mono"/>
                <a:cs typeface="Space Mono"/>
                <a:sym typeface="Space Mono"/>
              </a:rPr>
              <a:t>DEFYING BUDGET BUDDY</a:t>
            </a:r>
            <a:endParaRPr b="1" sz="2200">
              <a:solidFill>
                <a:srgbClr val="639385"/>
              </a:solidFill>
              <a:latin typeface="Space Mono"/>
              <a:ea typeface="Space Mono"/>
              <a:cs typeface="Space Mono"/>
              <a:sym typeface="Space Mono"/>
            </a:endParaRPr>
          </a:p>
        </p:txBody>
      </p:sp>
      <p:sp>
        <p:nvSpPr>
          <p:cNvPr id="55" name="Google Shape;55;p13"/>
          <p:cNvSpPr txBox="1"/>
          <p:nvPr/>
        </p:nvSpPr>
        <p:spPr>
          <a:xfrm>
            <a:off x="925938" y="1568200"/>
            <a:ext cx="7292100" cy="637800"/>
          </a:xfrm>
          <a:prstGeom prst="rect">
            <a:avLst/>
          </a:prstGeom>
          <a:noFill/>
          <a:ln>
            <a:noFill/>
          </a:ln>
        </p:spPr>
        <p:txBody>
          <a:bodyPr anchorCtr="0" anchor="ctr" bIns="91425" lIns="91425" spcFirstLastPara="1" rIns="91425" wrap="square" tIns="91425">
            <a:noAutofit/>
          </a:bodyPr>
          <a:lstStyle/>
          <a:p>
            <a:pPr indent="0" lvl="0" marL="0" rtl="0" algn="ctr">
              <a:lnSpc>
                <a:spcPct val="150000"/>
              </a:lnSpc>
              <a:spcBef>
                <a:spcPts val="0"/>
              </a:spcBef>
              <a:spcAft>
                <a:spcPts val="0"/>
              </a:spcAft>
              <a:buNone/>
            </a:pPr>
            <a:r>
              <a:rPr b="1" lang="en" sz="3500">
                <a:solidFill>
                  <a:srgbClr val="DAE7E3"/>
                </a:solidFill>
                <a:latin typeface="Space Mono"/>
                <a:ea typeface="Space Mono"/>
                <a:cs typeface="Space Mono"/>
                <a:sym typeface="Space Mono"/>
              </a:rPr>
              <a:t>DEBT</a:t>
            </a:r>
            <a:r>
              <a:rPr b="1" lang="en" sz="3500">
                <a:solidFill>
                  <a:srgbClr val="DAE7E3"/>
                </a:solidFill>
                <a:latin typeface="Space Mono"/>
                <a:ea typeface="Space Mono"/>
                <a:cs typeface="Space Mono"/>
                <a:sym typeface="Space Mono"/>
              </a:rPr>
              <a:t>-</a:t>
            </a:r>
            <a:r>
              <a:rPr b="1" lang="en" sz="3500">
                <a:solidFill>
                  <a:srgbClr val="DAE7E3"/>
                </a:solidFill>
                <a:latin typeface="Space Mono"/>
                <a:ea typeface="Space Mono"/>
                <a:cs typeface="Space Mono"/>
                <a:sym typeface="Space Mono"/>
              </a:rPr>
              <a:t>DEFYING BUDGET BUDDY</a:t>
            </a:r>
            <a:endParaRPr b="1" sz="2200">
              <a:solidFill>
                <a:srgbClr val="DAE7E3"/>
              </a:solidFill>
              <a:latin typeface="Space Mono"/>
              <a:ea typeface="Space Mono"/>
              <a:cs typeface="Space Mono"/>
              <a:sym typeface="Space Mono"/>
            </a:endParaRPr>
          </a:p>
        </p:txBody>
      </p:sp>
      <p:sp>
        <p:nvSpPr>
          <p:cNvPr id="56" name="Google Shape;56;p13"/>
          <p:cNvSpPr txBox="1"/>
          <p:nvPr/>
        </p:nvSpPr>
        <p:spPr>
          <a:xfrm>
            <a:off x="1854430" y="2097750"/>
            <a:ext cx="5435100" cy="459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20">
                <a:solidFill>
                  <a:srgbClr val="95B2B8"/>
                </a:solidFill>
                <a:latin typeface="Space Mono"/>
                <a:ea typeface="Space Mono"/>
                <a:cs typeface="Space Mono"/>
                <a:sym typeface="Space Mono"/>
              </a:rPr>
              <a:t>A Personal Finance Management Tool</a:t>
            </a:r>
            <a:endParaRPr sz="1520">
              <a:solidFill>
                <a:srgbClr val="95B2B8"/>
              </a:solidFill>
              <a:latin typeface="Space Mono"/>
              <a:ea typeface="Space Mono"/>
              <a:cs typeface="Space Mono"/>
              <a:sym typeface="Space Mono"/>
            </a:endParaRPr>
          </a:p>
        </p:txBody>
      </p:sp>
      <p:sp>
        <p:nvSpPr>
          <p:cNvPr id="57" name="Google Shape;57;p13"/>
          <p:cNvSpPr txBox="1"/>
          <p:nvPr/>
        </p:nvSpPr>
        <p:spPr>
          <a:xfrm>
            <a:off x="1942038" y="2979150"/>
            <a:ext cx="5259900" cy="36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rgbClr val="E4DCE2"/>
                </a:solidFill>
                <a:latin typeface="Space Grotesk"/>
                <a:ea typeface="Space Grotesk"/>
                <a:cs typeface="Space Grotesk"/>
                <a:sym typeface="Space Grotesk"/>
              </a:rPr>
              <a:t>Anvitha Chaluvadi, Maria Notarianni, Owura Fosuhene Akosah</a:t>
            </a:r>
            <a:endParaRPr sz="1000">
              <a:solidFill>
                <a:srgbClr val="E4DCE2"/>
              </a:solidFill>
              <a:latin typeface="Space Grotesk"/>
              <a:ea typeface="Space Grotesk"/>
              <a:cs typeface="Space Grotesk"/>
              <a:sym typeface="Space Grotesk"/>
            </a:endParaRPr>
          </a:p>
        </p:txBody>
      </p:sp>
      <p:sp>
        <p:nvSpPr>
          <p:cNvPr id="58" name="Google Shape;58;p13"/>
          <p:cNvSpPr/>
          <p:nvPr/>
        </p:nvSpPr>
        <p:spPr>
          <a:xfrm>
            <a:off x="3050" y="0"/>
            <a:ext cx="454200" cy="5143500"/>
          </a:xfrm>
          <a:prstGeom prst="rect">
            <a:avLst/>
          </a:prstGeom>
          <a:solidFill>
            <a:srgbClr val="70163C"/>
          </a:solidFill>
          <a:ln cap="flat" cmpd="sng" w="9525">
            <a:solidFill>
              <a:srgbClr val="70163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9" name="Google Shape;59;p13"/>
          <p:cNvSpPr/>
          <p:nvPr/>
        </p:nvSpPr>
        <p:spPr>
          <a:xfrm>
            <a:off x="8686725" y="6150"/>
            <a:ext cx="454200" cy="5143500"/>
          </a:xfrm>
          <a:prstGeom prst="rect">
            <a:avLst/>
          </a:prstGeom>
          <a:solidFill>
            <a:srgbClr val="70163C"/>
          </a:solidFill>
          <a:ln cap="flat" cmpd="sng" w="9525">
            <a:solidFill>
              <a:srgbClr val="70163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0" name="Google Shape;60;p13"/>
          <p:cNvSpPr/>
          <p:nvPr/>
        </p:nvSpPr>
        <p:spPr>
          <a:xfrm>
            <a:off x="105850" y="2540050"/>
            <a:ext cx="702600" cy="637800"/>
          </a:xfrm>
          <a:prstGeom prst="diamond">
            <a:avLst/>
          </a:prstGeom>
          <a:solidFill>
            <a:srgbClr val="70163C"/>
          </a:solidFill>
          <a:ln cap="flat" cmpd="sng" w="9525">
            <a:solidFill>
              <a:srgbClr val="70163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1" name="Google Shape;61;p13"/>
          <p:cNvSpPr/>
          <p:nvPr/>
        </p:nvSpPr>
        <p:spPr>
          <a:xfrm>
            <a:off x="8335550" y="2540050"/>
            <a:ext cx="702600" cy="637800"/>
          </a:xfrm>
          <a:prstGeom prst="diamond">
            <a:avLst/>
          </a:prstGeom>
          <a:solidFill>
            <a:srgbClr val="70163C"/>
          </a:solidFill>
          <a:ln cap="flat" cmpd="sng" w="9525">
            <a:solidFill>
              <a:srgbClr val="70163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2" name="Google Shape;62;p13"/>
          <p:cNvSpPr/>
          <p:nvPr/>
        </p:nvSpPr>
        <p:spPr>
          <a:xfrm>
            <a:off x="2617325" y="2806650"/>
            <a:ext cx="3909300" cy="75900"/>
          </a:xfrm>
          <a:prstGeom prst="rect">
            <a:avLst/>
          </a:prstGeom>
          <a:solidFill>
            <a:srgbClr val="70163C"/>
          </a:solidFill>
          <a:ln cap="flat" cmpd="sng" w="9525">
            <a:solidFill>
              <a:srgbClr val="70163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3" name="Google Shape;63;p13"/>
          <p:cNvSpPr/>
          <p:nvPr/>
        </p:nvSpPr>
        <p:spPr>
          <a:xfrm rot="-5400000">
            <a:off x="2458488" y="2723207"/>
            <a:ext cx="75300" cy="242400"/>
          </a:xfrm>
          <a:prstGeom prst="triangle">
            <a:avLst>
              <a:gd fmla="val 50000" name="adj"/>
            </a:avLst>
          </a:prstGeom>
          <a:solidFill>
            <a:srgbClr val="70163C"/>
          </a:solidFill>
          <a:ln cap="flat" cmpd="sng" w="9525">
            <a:solidFill>
              <a:srgbClr val="70163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4" name="Google Shape;64;p13"/>
          <p:cNvSpPr/>
          <p:nvPr/>
        </p:nvSpPr>
        <p:spPr>
          <a:xfrm rot="5400000">
            <a:off x="6610188" y="2723107"/>
            <a:ext cx="75300" cy="242400"/>
          </a:xfrm>
          <a:prstGeom prst="triangle">
            <a:avLst>
              <a:gd fmla="val 50000" name="adj"/>
            </a:avLst>
          </a:prstGeom>
          <a:solidFill>
            <a:srgbClr val="70163C"/>
          </a:solidFill>
          <a:ln cap="flat" cmpd="sng" w="9525">
            <a:solidFill>
              <a:srgbClr val="70163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5" name="Google Shape;65;p13"/>
          <p:cNvSpPr/>
          <p:nvPr/>
        </p:nvSpPr>
        <p:spPr>
          <a:xfrm>
            <a:off x="4177200" y="605525"/>
            <a:ext cx="796200" cy="741300"/>
          </a:xfrm>
          <a:prstGeom prst="ellipse">
            <a:avLst/>
          </a:prstGeom>
          <a:solidFill>
            <a:srgbClr val="8AB1B0"/>
          </a:solidFill>
          <a:ln cap="flat" cmpd="sng" w="9525">
            <a:solidFill>
              <a:srgbClr val="8AB1B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66" name="Google Shape;66;p13"/>
          <p:cNvPicPr preferRelativeResize="0"/>
          <p:nvPr/>
        </p:nvPicPr>
        <p:blipFill rotWithShape="1">
          <a:blip r:embed="rId3">
            <a:alphaModFix/>
          </a:blip>
          <a:srcRect b="50441" l="3527" r="67819" t="0"/>
          <a:stretch/>
        </p:blipFill>
        <p:spPr>
          <a:xfrm>
            <a:off x="4252198" y="657274"/>
            <a:ext cx="639600" cy="637800"/>
          </a:xfrm>
          <a:prstGeom prst="flowChartConnector">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D7B5E"/>
        </a:solidFill>
      </p:bgPr>
    </p:bg>
    <p:spTree>
      <p:nvGrpSpPr>
        <p:cNvPr id="166" name="Shape 166"/>
        <p:cNvGrpSpPr/>
        <p:nvPr/>
      </p:nvGrpSpPr>
      <p:grpSpPr>
        <a:xfrm>
          <a:off x="0" y="0"/>
          <a:ext cx="0" cy="0"/>
          <a:chOff x="0" y="0"/>
          <a:chExt cx="0" cy="0"/>
        </a:xfrm>
      </p:grpSpPr>
      <p:sp>
        <p:nvSpPr>
          <p:cNvPr id="167" name="Google Shape;167;p22"/>
          <p:cNvSpPr/>
          <p:nvPr/>
        </p:nvSpPr>
        <p:spPr>
          <a:xfrm>
            <a:off x="8686725" y="6150"/>
            <a:ext cx="454200" cy="5143500"/>
          </a:xfrm>
          <a:prstGeom prst="rect">
            <a:avLst/>
          </a:prstGeom>
          <a:solidFill>
            <a:srgbClr val="283E30"/>
          </a:solidFill>
          <a:ln cap="flat" cmpd="sng" w="9525">
            <a:solidFill>
              <a:srgbClr val="283E3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68" name="Google Shape;168;p22"/>
          <p:cNvSpPr/>
          <p:nvPr/>
        </p:nvSpPr>
        <p:spPr>
          <a:xfrm>
            <a:off x="8335500" y="2259000"/>
            <a:ext cx="702600" cy="637800"/>
          </a:xfrm>
          <a:prstGeom prst="diamond">
            <a:avLst/>
          </a:prstGeom>
          <a:solidFill>
            <a:srgbClr val="283E30"/>
          </a:solidFill>
          <a:ln cap="flat" cmpd="sng" w="9525">
            <a:solidFill>
              <a:srgbClr val="283E3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69" name="Google Shape;169;p22"/>
          <p:cNvSpPr/>
          <p:nvPr/>
        </p:nvSpPr>
        <p:spPr>
          <a:xfrm>
            <a:off x="4777500" y="429475"/>
            <a:ext cx="3909300" cy="75900"/>
          </a:xfrm>
          <a:prstGeom prst="rect">
            <a:avLst/>
          </a:prstGeom>
          <a:solidFill>
            <a:srgbClr val="283E30"/>
          </a:solidFill>
          <a:ln cap="flat" cmpd="sng" w="9525">
            <a:solidFill>
              <a:srgbClr val="283E3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70" name="Google Shape;170;p22"/>
          <p:cNvSpPr/>
          <p:nvPr/>
        </p:nvSpPr>
        <p:spPr>
          <a:xfrm rot="-5400000">
            <a:off x="4618650" y="346332"/>
            <a:ext cx="75300" cy="242400"/>
          </a:xfrm>
          <a:prstGeom prst="triangle">
            <a:avLst>
              <a:gd fmla="val 50000" name="adj"/>
            </a:avLst>
          </a:prstGeom>
          <a:solidFill>
            <a:srgbClr val="283E30"/>
          </a:solidFill>
          <a:ln cap="flat" cmpd="sng" w="9525">
            <a:solidFill>
              <a:srgbClr val="283E3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71" name="Google Shape;171;p22"/>
          <p:cNvSpPr txBox="1"/>
          <p:nvPr>
            <p:ph type="title"/>
          </p:nvPr>
        </p:nvSpPr>
        <p:spPr>
          <a:xfrm>
            <a:off x="0" y="181175"/>
            <a:ext cx="45351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2100">
                <a:solidFill>
                  <a:schemeClr val="lt1"/>
                </a:solidFill>
                <a:latin typeface="Space Mono"/>
                <a:ea typeface="Space Mono"/>
                <a:cs typeface="Space Mono"/>
                <a:sym typeface="Space Mono"/>
              </a:rPr>
              <a:t>DISCUSSION</a:t>
            </a:r>
            <a:endParaRPr b="1" sz="2300">
              <a:solidFill>
                <a:schemeClr val="lt1"/>
              </a:solidFill>
              <a:latin typeface="Space Mono"/>
              <a:ea typeface="Space Mono"/>
              <a:cs typeface="Space Mono"/>
              <a:sym typeface="Space Mono"/>
            </a:endParaRPr>
          </a:p>
        </p:txBody>
      </p:sp>
      <p:sp>
        <p:nvSpPr>
          <p:cNvPr id="172" name="Google Shape;172;p22"/>
          <p:cNvSpPr txBox="1"/>
          <p:nvPr>
            <p:ph idx="1" type="body"/>
          </p:nvPr>
        </p:nvSpPr>
        <p:spPr>
          <a:xfrm>
            <a:off x="298275" y="1084950"/>
            <a:ext cx="8037300" cy="2985900"/>
          </a:xfrm>
          <a:prstGeom prst="rect">
            <a:avLst/>
          </a:prstGeom>
          <a:noFill/>
        </p:spPr>
        <p:txBody>
          <a:bodyPr anchorCtr="0" anchor="ctr" bIns="91425" lIns="91425" spcFirstLastPara="1" rIns="91425" wrap="square" tIns="91425">
            <a:normAutofit/>
          </a:bodyPr>
          <a:lstStyle/>
          <a:p>
            <a:pPr indent="-342900" lvl="0" marL="457200" rtl="0" algn="l">
              <a:lnSpc>
                <a:spcPct val="95000"/>
              </a:lnSpc>
              <a:spcBef>
                <a:spcPts val="0"/>
              </a:spcBef>
              <a:spcAft>
                <a:spcPts val="0"/>
              </a:spcAft>
              <a:buClr>
                <a:schemeClr val="lt1"/>
              </a:buClr>
              <a:buSzPts val="1800"/>
              <a:buFont typeface="Space Grotesk"/>
              <a:buChar char="●"/>
            </a:pPr>
            <a:r>
              <a:rPr lang="en">
                <a:solidFill>
                  <a:schemeClr val="lt1"/>
                </a:solidFill>
                <a:latin typeface="Space Grotesk"/>
                <a:ea typeface="Space Grotesk"/>
                <a:cs typeface="Space Grotesk"/>
                <a:sym typeface="Space Grotesk"/>
              </a:rPr>
              <a:t>Surprises</a:t>
            </a:r>
            <a:endParaRPr>
              <a:solidFill>
                <a:schemeClr val="lt1"/>
              </a:solidFill>
              <a:latin typeface="Space Grotesk"/>
              <a:ea typeface="Space Grotesk"/>
              <a:cs typeface="Space Grotesk"/>
              <a:sym typeface="Space Grotesk"/>
            </a:endParaRPr>
          </a:p>
          <a:p>
            <a:pPr indent="-317500" lvl="1" marL="914400" rtl="0" algn="l">
              <a:lnSpc>
                <a:spcPct val="95000"/>
              </a:lnSpc>
              <a:spcBef>
                <a:spcPts val="0"/>
              </a:spcBef>
              <a:spcAft>
                <a:spcPts val="0"/>
              </a:spcAft>
              <a:buClr>
                <a:schemeClr val="lt1"/>
              </a:buClr>
              <a:buSzPts val="1400"/>
              <a:buFont typeface="Space Grotesk"/>
              <a:buChar char="○"/>
            </a:pPr>
            <a:r>
              <a:rPr lang="en">
                <a:solidFill>
                  <a:schemeClr val="lt1"/>
                </a:solidFill>
                <a:latin typeface="Space Grotesk"/>
                <a:ea typeface="Space Grotesk"/>
                <a:cs typeface="Space Grotesk"/>
                <a:sym typeface="Space Grotesk"/>
              </a:rPr>
              <a:t>User spending jumped from November to December (25% increase)</a:t>
            </a:r>
            <a:endParaRPr>
              <a:solidFill>
                <a:schemeClr val="lt1"/>
              </a:solidFill>
              <a:latin typeface="Space Grotesk"/>
              <a:ea typeface="Space Grotesk"/>
              <a:cs typeface="Space Grotesk"/>
              <a:sym typeface="Space Grotesk"/>
            </a:endParaRPr>
          </a:p>
          <a:p>
            <a:pPr indent="-317500" lvl="1" marL="914400" rtl="0" algn="l">
              <a:lnSpc>
                <a:spcPct val="95000"/>
              </a:lnSpc>
              <a:spcBef>
                <a:spcPts val="0"/>
              </a:spcBef>
              <a:spcAft>
                <a:spcPts val="0"/>
              </a:spcAft>
              <a:buClr>
                <a:schemeClr val="lt1"/>
              </a:buClr>
              <a:buSzPts val="1400"/>
              <a:buFont typeface="Space Grotesk"/>
              <a:buChar char="○"/>
            </a:pPr>
            <a:r>
              <a:rPr lang="en">
                <a:solidFill>
                  <a:schemeClr val="lt1"/>
                </a:solidFill>
                <a:latin typeface="Space Grotesk"/>
                <a:ea typeface="Space Grotesk"/>
                <a:cs typeface="Space Grotesk"/>
                <a:sym typeface="Space Grotesk"/>
              </a:rPr>
              <a:t>User’s spending was much lower than the average American in all categories*</a:t>
            </a:r>
            <a:endParaRPr>
              <a:solidFill>
                <a:schemeClr val="lt1"/>
              </a:solidFill>
              <a:latin typeface="Space Grotesk"/>
              <a:ea typeface="Space Grotesk"/>
              <a:cs typeface="Space Grotesk"/>
              <a:sym typeface="Space Grotesk"/>
            </a:endParaRPr>
          </a:p>
          <a:p>
            <a:pPr indent="-342900" lvl="0" marL="457200" rtl="0" algn="l">
              <a:lnSpc>
                <a:spcPct val="95000"/>
              </a:lnSpc>
              <a:spcBef>
                <a:spcPts val="0"/>
              </a:spcBef>
              <a:spcAft>
                <a:spcPts val="0"/>
              </a:spcAft>
              <a:buClr>
                <a:schemeClr val="lt1"/>
              </a:buClr>
              <a:buSzPts val="1800"/>
              <a:buFont typeface="Space Grotesk"/>
              <a:buChar char="●"/>
            </a:pPr>
            <a:r>
              <a:rPr lang="en">
                <a:solidFill>
                  <a:schemeClr val="lt1"/>
                </a:solidFill>
                <a:latin typeface="Space Grotesk"/>
                <a:ea typeface="Space Grotesk"/>
                <a:cs typeface="Space Grotesk"/>
                <a:sym typeface="Space Grotesk"/>
              </a:rPr>
              <a:t>Expectations</a:t>
            </a:r>
            <a:endParaRPr>
              <a:solidFill>
                <a:schemeClr val="lt1"/>
              </a:solidFill>
              <a:latin typeface="Space Grotesk"/>
              <a:ea typeface="Space Grotesk"/>
              <a:cs typeface="Space Grotesk"/>
              <a:sym typeface="Space Grotesk"/>
            </a:endParaRPr>
          </a:p>
          <a:p>
            <a:pPr indent="-317500" lvl="1" marL="914400" rtl="0" algn="l">
              <a:lnSpc>
                <a:spcPct val="95000"/>
              </a:lnSpc>
              <a:spcBef>
                <a:spcPts val="0"/>
              </a:spcBef>
              <a:spcAft>
                <a:spcPts val="0"/>
              </a:spcAft>
              <a:buClr>
                <a:schemeClr val="lt1"/>
              </a:buClr>
              <a:buSzPts val="1400"/>
              <a:buFont typeface="Space Grotesk"/>
              <a:buChar char="○"/>
            </a:pPr>
            <a:r>
              <a:rPr lang="en">
                <a:solidFill>
                  <a:schemeClr val="lt1"/>
                </a:solidFill>
                <a:latin typeface="Space Grotesk"/>
                <a:ea typeface="Space Grotesk"/>
                <a:cs typeface="Space Grotesk"/>
                <a:sym typeface="Space Grotesk"/>
              </a:rPr>
              <a:t>Housing payments were user’s greatest expense</a:t>
            </a:r>
            <a:endParaRPr>
              <a:solidFill>
                <a:schemeClr val="lt1"/>
              </a:solidFill>
              <a:latin typeface="Space Grotesk"/>
              <a:ea typeface="Space Grotesk"/>
              <a:cs typeface="Space Grotesk"/>
              <a:sym typeface="Space Grotesk"/>
            </a:endParaRPr>
          </a:p>
          <a:p>
            <a:pPr indent="-342900" lvl="0" marL="457200" rtl="0" algn="l">
              <a:lnSpc>
                <a:spcPct val="95000"/>
              </a:lnSpc>
              <a:spcBef>
                <a:spcPts val="0"/>
              </a:spcBef>
              <a:spcAft>
                <a:spcPts val="0"/>
              </a:spcAft>
              <a:buClr>
                <a:schemeClr val="lt1"/>
              </a:buClr>
              <a:buSzPts val="1800"/>
              <a:buFont typeface="Space Grotesk"/>
              <a:buChar char="●"/>
            </a:pPr>
            <a:r>
              <a:rPr lang="en">
                <a:solidFill>
                  <a:schemeClr val="lt1"/>
                </a:solidFill>
                <a:latin typeface="Space Grotesk"/>
                <a:ea typeface="Space Grotesk"/>
                <a:cs typeface="Space Grotesk"/>
                <a:sym typeface="Space Grotesk"/>
              </a:rPr>
              <a:t>General Conclusions</a:t>
            </a:r>
            <a:endParaRPr>
              <a:solidFill>
                <a:schemeClr val="lt1"/>
              </a:solidFill>
              <a:latin typeface="Space Grotesk"/>
              <a:ea typeface="Space Grotesk"/>
              <a:cs typeface="Space Grotesk"/>
              <a:sym typeface="Space Grotesk"/>
            </a:endParaRPr>
          </a:p>
          <a:p>
            <a:pPr indent="-317500" lvl="1" marL="914400" rtl="0" algn="l">
              <a:lnSpc>
                <a:spcPct val="95000"/>
              </a:lnSpc>
              <a:spcBef>
                <a:spcPts val="0"/>
              </a:spcBef>
              <a:spcAft>
                <a:spcPts val="0"/>
              </a:spcAft>
              <a:buClr>
                <a:schemeClr val="lt1"/>
              </a:buClr>
              <a:buSzPts val="1400"/>
              <a:buFont typeface="Space Grotesk"/>
              <a:buChar char="○"/>
            </a:pPr>
            <a:r>
              <a:rPr lang="en">
                <a:solidFill>
                  <a:schemeClr val="lt1"/>
                </a:solidFill>
                <a:latin typeface="Space Grotesk"/>
                <a:ea typeface="Space Grotesk"/>
                <a:cs typeface="Space Grotesk"/>
                <a:sym typeface="Space Grotesk"/>
              </a:rPr>
              <a:t>It is beneficial to understand your monthly finances, which allows users to adjust their spending habits/budget for “higher spend” months and prioritize saving during “lower spend” months</a:t>
            </a:r>
            <a:endParaRPr>
              <a:solidFill>
                <a:schemeClr val="lt1"/>
              </a:solidFill>
              <a:latin typeface="Space Grotesk"/>
              <a:ea typeface="Space Grotesk"/>
              <a:cs typeface="Space Grotesk"/>
              <a:sym typeface="Space Grotesk"/>
            </a:endParaRPr>
          </a:p>
        </p:txBody>
      </p:sp>
      <p:sp>
        <p:nvSpPr>
          <p:cNvPr id="173" name="Google Shape;173;p22"/>
          <p:cNvSpPr txBox="1"/>
          <p:nvPr/>
        </p:nvSpPr>
        <p:spPr>
          <a:xfrm>
            <a:off x="298275" y="4522950"/>
            <a:ext cx="7230300" cy="465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chemeClr val="lt1"/>
                </a:solidFill>
                <a:latin typeface="Space Grotesk"/>
                <a:ea typeface="Space Grotesk"/>
                <a:cs typeface="Space Grotesk"/>
                <a:sym typeface="Space Grotesk"/>
              </a:rPr>
              <a:t>*User spent $25 more on gas than the average American</a:t>
            </a:r>
            <a:endParaRPr sz="800">
              <a:solidFill>
                <a:schemeClr val="lt1"/>
              </a:solidFill>
              <a:latin typeface="Space Grotesk"/>
              <a:ea typeface="Space Grotesk"/>
              <a:cs typeface="Space Grotesk"/>
              <a:sym typeface="Space Grotesk"/>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83E30"/>
        </a:solidFill>
      </p:bgPr>
    </p:bg>
    <p:spTree>
      <p:nvGrpSpPr>
        <p:cNvPr id="177" name="Shape 177"/>
        <p:cNvGrpSpPr/>
        <p:nvPr/>
      </p:nvGrpSpPr>
      <p:grpSpPr>
        <a:xfrm>
          <a:off x="0" y="0"/>
          <a:ext cx="0" cy="0"/>
          <a:chOff x="0" y="0"/>
          <a:chExt cx="0" cy="0"/>
        </a:xfrm>
      </p:grpSpPr>
      <p:sp>
        <p:nvSpPr>
          <p:cNvPr id="178" name="Google Shape;178;p23"/>
          <p:cNvSpPr/>
          <p:nvPr/>
        </p:nvSpPr>
        <p:spPr>
          <a:xfrm>
            <a:off x="8686725" y="6150"/>
            <a:ext cx="454200" cy="5143500"/>
          </a:xfrm>
          <a:prstGeom prst="rect">
            <a:avLst/>
          </a:prstGeom>
          <a:solidFill>
            <a:srgbClr val="8DA8AE"/>
          </a:solidFill>
          <a:ln cap="flat" cmpd="sng" w="9525">
            <a:solidFill>
              <a:srgbClr val="8DA8A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79" name="Google Shape;179;p23"/>
          <p:cNvSpPr/>
          <p:nvPr/>
        </p:nvSpPr>
        <p:spPr>
          <a:xfrm>
            <a:off x="8335500" y="2259000"/>
            <a:ext cx="702600" cy="637800"/>
          </a:xfrm>
          <a:prstGeom prst="diamond">
            <a:avLst/>
          </a:prstGeom>
          <a:solidFill>
            <a:srgbClr val="8DA8AE"/>
          </a:solidFill>
          <a:ln cap="flat" cmpd="sng" w="9525">
            <a:solidFill>
              <a:srgbClr val="8DA8A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80" name="Google Shape;180;p23"/>
          <p:cNvSpPr/>
          <p:nvPr/>
        </p:nvSpPr>
        <p:spPr>
          <a:xfrm>
            <a:off x="4777500" y="429475"/>
            <a:ext cx="3909300" cy="75900"/>
          </a:xfrm>
          <a:prstGeom prst="rect">
            <a:avLst/>
          </a:prstGeom>
          <a:solidFill>
            <a:srgbClr val="8DA8AE"/>
          </a:solidFill>
          <a:ln cap="flat" cmpd="sng" w="9525">
            <a:solidFill>
              <a:srgbClr val="8DA8A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81" name="Google Shape;181;p23"/>
          <p:cNvSpPr/>
          <p:nvPr/>
        </p:nvSpPr>
        <p:spPr>
          <a:xfrm rot="-5400000">
            <a:off x="4618650" y="346332"/>
            <a:ext cx="75300" cy="242400"/>
          </a:xfrm>
          <a:prstGeom prst="triangle">
            <a:avLst>
              <a:gd fmla="val 50000" name="adj"/>
            </a:avLst>
          </a:prstGeom>
          <a:solidFill>
            <a:srgbClr val="8DA8AE"/>
          </a:solidFill>
          <a:ln cap="flat" cmpd="sng" w="9525">
            <a:solidFill>
              <a:srgbClr val="8DA8A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82" name="Google Shape;182;p23"/>
          <p:cNvSpPr txBox="1"/>
          <p:nvPr>
            <p:ph type="title"/>
          </p:nvPr>
        </p:nvSpPr>
        <p:spPr>
          <a:xfrm>
            <a:off x="0" y="181175"/>
            <a:ext cx="45351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2100">
                <a:solidFill>
                  <a:schemeClr val="lt1"/>
                </a:solidFill>
                <a:latin typeface="Space Mono"/>
                <a:ea typeface="Space Mono"/>
                <a:cs typeface="Space Mono"/>
                <a:sym typeface="Space Mono"/>
              </a:rPr>
              <a:t>POSTMORTEM</a:t>
            </a:r>
            <a:endParaRPr b="1" sz="2100">
              <a:solidFill>
                <a:schemeClr val="lt1"/>
              </a:solidFill>
              <a:latin typeface="Space Mono"/>
              <a:ea typeface="Space Mono"/>
              <a:cs typeface="Space Mono"/>
              <a:sym typeface="Space Mono"/>
            </a:endParaRPr>
          </a:p>
        </p:txBody>
      </p:sp>
      <p:sp>
        <p:nvSpPr>
          <p:cNvPr id="183" name="Google Shape;183;p23"/>
          <p:cNvSpPr txBox="1"/>
          <p:nvPr>
            <p:ph idx="1" type="body"/>
          </p:nvPr>
        </p:nvSpPr>
        <p:spPr>
          <a:xfrm>
            <a:off x="298275" y="1084950"/>
            <a:ext cx="8037300" cy="2985900"/>
          </a:xfrm>
          <a:prstGeom prst="rect">
            <a:avLst/>
          </a:prstGeom>
          <a:noFill/>
        </p:spPr>
        <p:txBody>
          <a:bodyPr anchorCtr="0" anchor="ctr" bIns="91425" lIns="91425" spcFirstLastPara="1" rIns="91425" wrap="square" tIns="91425">
            <a:normAutofit/>
          </a:bodyPr>
          <a:lstStyle/>
          <a:p>
            <a:pPr indent="-342900" lvl="0" marL="457200" rtl="0" algn="l">
              <a:lnSpc>
                <a:spcPct val="100000"/>
              </a:lnSpc>
              <a:spcBef>
                <a:spcPts val="0"/>
              </a:spcBef>
              <a:spcAft>
                <a:spcPts val="0"/>
              </a:spcAft>
              <a:buClr>
                <a:schemeClr val="lt1"/>
              </a:buClr>
              <a:buSzPts val="1800"/>
              <a:buFont typeface="Space Grotesk"/>
              <a:buChar char="●"/>
            </a:pPr>
            <a:r>
              <a:rPr lang="en">
                <a:solidFill>
                  <a:schemeClr val="lt1"/>
                </a:solidFill>
                <a:latin typeface="Space Grotesk"/>
                <a:ea typeface="Space Grotesk"/>
                <a:cs typeface="Space Grotesk"/>
                <a:sym typeface="Space Grotesk"/>
              </a:rPr>
              <a:t>Difficulties</a:t>
            </a:r>
            <a:endParaRPr>
              <a:solidFill>
                <a:schemeClr val="lt1"/>
              </a:solidFill>
              <a:latin typeface="Space Grotesk"/>
              <a:ea typeface="Space Grotesk"/>
              <a:cs typeface="Space Grotesk"/>
              <a:sym typeface="Space Grotesk"/>
            </a:endParaRPr>
          </a:p>
          <a:p>
            <a:pPr indent="-317500" lvl="1" marL="914400" rtl="0" algn="l">
              <a:lnSpc>
                <a:spcPct val="100000"/>
              </a:lnSpc>
              <a:spcBef>
                <a:spcPts val="0"/>
              </a:spcBef>
              <a:spcAft>
                <a:spcPts val="0"/>
              </a:spcAft>
              <a:buClr>
                <a:schemeClr val="lt1"/>
              </a:buClr>
              <a:buSzPts val="1400"/>
              <a:buFont typeface="Space Grotesk"/>
              <a:buChar char="○"/>
            </a:pPr>
            <a:r>
              <a:rPr lang="en">
                <a:solidFill>
                  <a:schemeClr val="lt1"/>
                </a:solidFill>
                <a:latin typeface="Space Grotesk"/>
                <a:ea typeface="Space Grotesk"/>
                <a:cs typeface="Space Grotesk"/>
                <a:sym typeface="Space Grotesk"/>
              </a:rPr>
              <a:t>Amount of time spent researching how to create an effective financial tool</a:t>
            </a:r>
            <a:endParaRPr>
              <a:solidFill>
                <a:schemeClr val="lt1"/>
              </a:solidFill>
              <a:latin typeface="Space Grotesk"/>
              <a:ea typeface="Space Grotesk"/>
              <a:cs typeface="Space Grotesk"/>
              <a:sym typeface="Space Grotesk"/>
            </a:endParaRPr>
          </a:p>
          <a:p>
            <a:pPr indent="-317500" lvl="1" marL="914400" rtl="0" algn="l">
              <a:lnSpc>
                <a:spcPct val="100000"/>
              </a:lnSpc>
              <a:spcBef>
                <a:spcPts val="0"/>
              </a:spcBef>
              <a:spcAft>
                <a:spcPts val="0"/>
              </a:spcAft>
              <a:buClr>
                <a:schemeClr val="lt1"/>
              </a:buClr>
              <a:buSzPts val="1400"/>
              <a:buFont typeface="Space Grotesk"/>
              <a:buChar char="○"/>
            </a:pPr>
            <a:r>
              <a:rPr lang="en">
                <a:solidFill>
                  <a:schemeClr val="lt1"/>
                </a:solidFill>
                <a:latin typeface="Space Grotesk"/>
                <a:ea typeface="Space Grotesk"/>
                <a:cs typeface="Space Grotesk"/>
                <a:sym typeface="Space Grotesk"/>
              </a:rPr>
              <a:t>Making sure the function we wanted to create was not only doable but can tie together with current code</a:t>
            </a:r>
            <a:endParaRPr>
              <a:solidFill>
                <a:schemeClr val="lt1"/>
              </a:solidFill>
              <a:latin typeface="Space Grotesk"/>
              <a:ea typeface="Space Grotesk"/>
              <a:cs typeface="Space Grotesk"/>
              <a:sym typeface="Space Grotesk"/>
            </a:endParaRPr>
          </a:p>
          <a:p>
            <a:pPr indent="-317500" lvl="1" marL="914400" rtl="0" algn="l">
              <a:lnSpc>
                <a:spcPct val="100000"/>
              </a:lnSpc>
              <a:spcBef>
                <a:spcPts val="0"/>
              </a:spcBef>
              <a:spcAft>
                <a:spcPts val="0"/>
              </a:spcAft>
              <a:buClr>
                <a:schemeClr val="lt1"/>
              </a:buClr>
              <a:buSzPts val="1400"/>
              <a:buFont typeface="Space Grotesk"/>
              <a:buChar char="○"/>
            </a:pPr>
            <a:r>
              <a:rPr lang="en">
                <a:solidFill>
                  <a:schemeClr val="lt1"/>
                </a:solidFill>
                <a:latin typeface="Space Grotesk"/>
                <a:ea typeface="Space Grotesk"/>
                <a:cs typeface="Space Grotesk"/>
                <a:sym typeface="Space Grotesk"/>
              </a:rPr>
              <a:t>Finding different functions to </a:t>
            </a:r>
            <a:r>
              <a:rPr lang="en">
                <a:solidFill>
                  <a:schemeClr val="lt1"/>
                </a:solidFill>
                <a:latin typeface="Space Grotesk"/>
                <a:ea typeface="Space Grotesk"/>
                <a:cs typeface="Space Grotesk"/>
                <a:sym typeface="Space Grotesk"/>
              </a:rPr>
              <a:t>implement</a:t>
            </a:r>
            <a:r>
              <a:rPr lang="en">
                <a:solidFill>
                  <a:schemeClr val="lt1"/>
                </a:solidFill>
                <a:latin typeface="Space Grotesk"/>
                <a:ea typeface="Space Grotesk"/>
                <a:cs typeface="Space Grotesk"/>
                <a:sym typeface="Space Grotesk"/>
              </a:rPr>
              <a:t> visuals to code</a:t>
            </a:r>
            <a:endParaRPr>
              <a:solidFill>
                <a:schemeClr val="lt1"/>
              </a:solidFill>
              <a:latin typeface="Space Grotesk"/>
              <a:ea typeface="Space Grotesk"/>
              <a:cs typeface="Space Grotesk"/>
              <a:sym typeface="Space Grotesk"/>
            </a:endParaRPr>
          </a:p>
          <a:p>
            <a:pPr indent="-342900" lvl="0" marL="457200" rtl="0" algn="l">
              <a:lnSpc>
                <a:spcPct val="100000"/>
              </a:lnSpc>
              <a:spcBef>
                <a:spcPts val="0"/>
              </a:spcBef>
              <a:spcAft>
                <a:spcPts val="0"/>
              </a:spcAft>
              <a:buClr>
                <a:schemeClr val="lt1"/>
              </a:buClr>
              <a:buSzPts val="1800"/>
              <a:buFont typeface="Space Grotesk"/>
              <a:buChar char="●"/>
            </a:pPr>
            <a:r>
              <a:rPr lang="en">
                <a:solidFill>
                  <a:schemeClr val="lt1"/>
                </a:solidFill>
                <a:latin typeface="Space Grotesk"/>
                <a:ea typeface="Space Grotesk"/>
                <a:cs typeface="Space Grotesk"/>
                <a:sym typeface="Space Grotesk"/>
              </a:rPr>
              <a:t>If we had more time, we would…</a:t>
            </a:r>
            <a:endParaRPr>
              <a:solidFill>
                <a:schemeClr val="lt1"/>
              </a:solidFill>
              <a:latin typeface="Space Grotesk"/>
              <a:ea typeface="Space Grotesk"/>
              <a:cs typeface="Space Grotesk"/>
              <a:sym typeface="Space Grotesk"/>
            </a:endParaRPr>
          </a:p>
          <a:p>
            <a:pPr indent="-317500" lvl="1" marL="914400" rtl="0" algn="l">
              <a:lnSpc>
                <a:spcPct val="100000"/>
              </a:lnSpc>
              <a:spcBef>
                <a:spcPts val="0"/>
              </a:spcBef>
              <a:spcAft>
                <a:spcPts val="0"/>
              </a:spcAft>
              <a:buClr>
                <a:schemeClr val="lt1"/>
              </a:buClr>
              <a:buSzPts val="1400"/>
              <a:buFont typeface="Space Grotesk"/>
              <a:buChar char="○"/>
            </a:pPr>
            <a:r>
              <a:rPr lang="en">
                <a:solidFill>
                  <a:schemeClr val="lt1"/>
                </a:solidFill>
                <a:latin typeface="Space Grotesk"/>
                <a:ea typeface="Space Grotesk"/>
                <a:cs typeface="Space Grotesk"/>
                <a:sym typeface="Space Grotesk"/>
              </a:rPr>
              <a:t>Implement a code to see if user’s budget follow the 50-30-20 rule</a:t>
            </a:r>
            <a:endParaRPr>
              <a:solidFill>
                <a:schemeClr val="lt1"/>
              </a:solidFill>
              <a:latin typeface="Space Grotesk"/>
              <a:ea typeface="Space Grotesk"/>
              <a:cs typeface="Space Grotesk"/>
              <a:sym typeface="Space Grotesk"/>
            </a:endParaRPr>
          </a:p>
          <a:p>
            <a:pPr indent="-317500" lvl="1" marL="914400" rtl="0" algn="l">
              <a:lnSpc>
                <a:spcPct val="100000"/>
              </a:lnSpc>
              <a:spcBef>
                <a:spcPts val="0"/>
              </a:spcBef>
              <a:spcAft>
                <a:spcPts val="0"/>
              </a:spcAft>
              <a:buClr>
                <a:schemeClr val="lt1"/>
              </a:buClr>
              <a:buSzPts val="1400"/>
              <a:buFont typeface="Space Grotesk"/>
              <a:buChar char="○"/>
            </a:pPr>
            <a:r>
              <a:rPr lang="en">
                <a:solidFill>
                  <a:schemeClr val="lt1"/>
                </a:solidFill>
                <a:latin typeface="Space Grotesk"/>
                <a:ea typeface="Space Grotesk"/>
                <a:cs typeface="Space Grotesk"/>
                <a:sym typeface="Space Grotesk"/>
              </a:rPr>
              <a:t>Give users the option to edit their budget</a:t>
            </a:r>
            <a:endParaRPr>
              <a:solidFill>
                <a:schemeClr val="lt1"/>
              </a:solidFill>
              <a:latin typeface="Space Grotesk"/>
              <a:ea typeface="Space Grotesk"/>
              <a:cs typeface="Space Grotesk"/>
              <a:sym typeface="Space Grotesk"/>
            </a:endParaRPr>
          </a:p>
          <a:p>
            <a:pPr indent="-317500" lvl="1" marL="914400" rtl="0" algn="l">
              <a:lnSpc>
                <a:spcPct val="100000"/>
              </a:lnSpc>
              <a:spcBef>
                <a:spcPts val="0"/>
              </a:spcBef>
              <a:spcAft>
                <a:spcPts val="0"/>
              </a:spcAft>
              <a:buClr>
                <a:schemeClr val="lt1"/>
              </a:buClr>
              <a:buSzPts val="1400"/>
              <a:buFont typeface="Space Grotesk"/>
              <a:buChar char="○"/>
            </a:pPr>
            <a:r>
              <a:rPr lang="en">
                <a:solidFill>
                  <a:schemeClr val="lt1"/>
                </a:solidFill>
                <a:latin typeface="Space Grotesk"/>
                <a:ea typeface="Space Grotesk"/>
                <a:cs typeface="Space Grotesk"/>
                <a:sym typeface="Space Grotesk"/>
              </a:rPr>
              <a:t>Instead of having a fixed dataset, we would use an API to get more datasets/make it feasible to read</a:t>
            </a:r>
            <a:endParaRPr>
              <a:solidFill>
                <a:schemeClr val="lt1"/>
              </a:solidFill>
              <a:latin typeface="Space Grotesk"/>
              <a:ea typeface="Space Grotesk"/>
              <a:cs typeface="Space Grotesk"/>
              <a:sym typeface="Space Grotesk"/>
            </a:endParaRPr>
          </a:p>
          <a:p>
            <a:pPr indent="-317500" lvl="1" marL="914400" rtl="0" algn="l">
              <a:lnSpc>
                <a:spcPct val="100000"/>
              </a:lnSpc>
              <a:spcBef>
                <a:spcPts val="0"/>
              </a:spcBef>
              <a:spcAft>
                <a:spcPts val="0"/>
              </a:spcAft>
              <a:buClr>
                <a:schemeClr val="lt1"/>
              </a:buClr>
              <a:buSzPts val="1400"/>
              <a:buFont typeface="Space Grotesk"/>
              <a:buChar char="○"/>
            </a:pPr>
            <a:r>
              <a:rPr lang="en">
                <a:solidFill>
                  <a:schemeClr val="lt1"/>
                </a:solidFill>
                <a:latin typeface="Space Grotesk"/>
                <a:ea typeface="Space Grotesk"/>
                <a:cs typeface="Space Grotesk"/>
                <a:sym typeface="Space Grotesk"/>
              </a:rPr>
              <a:t>Learn more about widgets to implement them into the most of the code than only a portion</a:t>
            </a:r>
            <a:endParaRPr>
              <a:solidFill>
                <a:schemeClr val="lt1"/>
              </a:solidFill>
              <a:latin typeface="Space Grotesk"/>
              <a:ea typeface="Space Grotesk"/>
              <a:cs typeface="Space Grotesk"/>
              <a:sym typeface="Space Grotesk"/>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D0F15"/>
        </a:solidFill>
      </p:bgPr>
    </p:bg>
    <p:spTree>
      <p:nvGrpSpPr>
        <p:cNvPr id="187" name="Shape 187"/>
        <p:cNvGrpSpPr/>
        <p:nvPr/>
      </p:nvGrpSpPr>
      <p:grpSpPr>
        <a:xfrm>
          <a:off x="0" y="0"/>
          <a:ext cx="0" cy="0"/>
          <a:chOff x="0" y="0"/>
          <a:chExt cx="0" cy="0"/>
        </a:xfrm>
      </p:grpSpPr>
      <p:sp>
        <p:nvSpPr>
          <p:cNvPr id="188" name="Google Shape;188;p24"/>
          <p:cNvSpPr/>
          <p:nvPr/>
        </p:nvSpPr>
        <p:spPr>
          <a:xfrm>
            <a:off x="8686725" y="6150"/>
            <a:ext cx="454200" cy="5143500"/>
          </a:xfrm>
          <a:prstGeom prst="rect">
            <a:avLst/>
          </a:prstGeom>
          <a:solidFill>
            <a:srgbClr val="8DA8AE"/>
          </a:solidFill>
          <a:ln cap="flat" cmpd="sng" w="9525">
            <a:solidFill>
              <a:srgbClr val="8DA8A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89" name="Google Shape;189;p24"/>
          <p:cNvSpPr/>
          <p:nvPr/>
        </p:nvSpPr>
        <p:spPr>
          <a:xfrm>
            <a:off x="8335500" y="2259000"/>
            <a:ext cx="702600" cy="637800"/>
          </a:xfrm>
          <a:prstGeom prst="diamond">
            <a:avLst/>
          </a:prstGeom>
          <a:solidFill>
            <a:srgbClr val="8DA8AE"/>
          </a:solidFill>
          <a:ln cap="flat" cmpd="sng" w="9525">
            <a:solidFill>
              <a:srgbClr val="8DA8A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90" name="Google Shape;190;p24"/>
          <p:cNvSpPr txBox="1"/>
          <p:nvPr>
            <p:ph type="title"/>
          </p:nvPr>
        </p:nvSpPr>
        <p:spPr>
          <a:xfrm>
            <a:off x="2304450" y="2291550"/>
            <a:ext cx="45351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chemeClr val="lt1"/>
                </a:solidFill>
                <a:latin typeface="Space Mono"/>
                <a:ea typeface="Space Mono"/>
                <a:cs typeface="Space Mono"/>
                <a:sym typeface="Space Mono"/>
              </a:rPr>
              <a:t>ANY QUESTIONS?</a:t>
            </a:r>
            <a:endParaRPr b="1" sz="3000">
              <a:solidFill>
                <a:schemeClr val="lt1"/>
              </a:solidFill>
              <a:latin typeface="Space Mono"/>
              <a:ea typeface="Space Mono"/>
              <a:cs typeface="Space Mono"/>
              <a:sym typeface="Space Mono"/>
            </a:endParaRPr>
          </a:p>
        </p:txBody>
      </p:sp>
      <p:sp>
        <p:nvSpPr>
          <p:cNvPr id="191" name="Google Shape;191;p24"/>
          <p:cNvSpPr/>
          <p:nvPr/>
        </p:nvSpPr>
        <p:spPr>
          <a:xfrm flipH="1">
            <a:off x="-11" y="0"/>
            <a:ext cx="396300" cy="5143500"/>
          </a:xfrm>
          <a:prstGeom prst="rect">
            <a:avLst/>
          </a:prstGeom>
          <a:solidFill>
            <a:srgbClr val="8DA8AE"/>
          </a:solidFill>
          <a:ln cap="flat" cmpd="sng" w="9525">
            <a:solidFill>
              <a:srgbClr val="8DA8A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92" name="Google Shape;192;p24"/>
          <p:cNvSpPr/>
          <p:nvPr/>
        </p:nvSpPr>
        <p:spPr>
          <a:xfrm flipH="1">
            <a:off x="89775" y="2252850"/>
            <a:ext cx="612900" cy="637800"/>
          </a:xfrm>
          <a:prstGeom prst="diamond">
            <a:avLst/>
          </a:prstGeom>
          <a:solidFill>
            <a:srgbClr val="8DA8AE"/>
          </a:solidFill>
          <a:ln cap="flat" cmpd="sng" w="9525">
            <a:solidFill>
              <a:srgbClr val="8DA8A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70163C"/>
        </a:solidFill>
      </p:bgPr>
    </p:bg>
    <p:spTree>
      <p:nvGrpSpPr>
        <p:cNvPr id="70" name="Shape 70"/>
        <p:cNvGrpSpPr/>
        <p:nvPr/>
      </p:nvGrpSpPr>
      <p:grpSpPr>
        <a:xfrm>
          <a:off x="0" y="0"/>
          <a:ext cx="0" cy="0"/>
          <a:chOff x="0" y="0"/>
          <a:chExt cx="0" cy="0"/>
        </a:xfrm>
      </p:grpSpPr>
      <p:sp>
        <p:nvSpPr>
          <p:cNvPr id="71" name="Google Shape;71;p14"/>
          <p:cNvSpPr/>
          <p:nvPr/>
        </p:nvSpPr>
        <p:spPr>
          <a:xfrm>
            <a:off x="8686725" y="6150"/>
            <a:ext cx="454200" cy="5143500"/>
          </a:xfrm>
          <a:prstGeom prst="rect">
            <a:avLst/>
          </a:prstGeom>
          <a:solidFill>
            <a:srgbClr val="95B2B8"/>
          </a:solidFill>
          <a:ln cap="flat" cmpd="sng" w="9525">
            <a:solidFill>
              <a:srgbClr val="95B2B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2" name="Google Shape;72;p14"/>
          <p:cNvSpPr/>
          <p:nvPr/>
        </p:nvSpPr>
        <p:spPr>
          <a:xfrm>
            <a:off x="8335500" y="2259000"/>
            <a:ext cx="702600" cy="637800"/>
          </a:xfrm>
          <a:prstGeom prst="diamond">
            <a:avLst/>
          </a:prstGeom>
          <a:solidFill>
            <a:srgbClr val="95B2B8"/>
          </a:solidFill>
          <a:ln cap="flat" cmpd="sng" w="9525">
            <a:solidFill>
              <a:srgbClr val="95B2B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3" name="Google Shape;73;p14"/>
          <p:cNvSpPr/>
          <p:nvPr/>
        </p:nvSpPr>
        <p:spPr>
          <a:xfrm>
            <a:off x="4777500" y="429475"/>
            <a:ext cx="3909300" cy="75900"/>
          </a:xfrm>
          <a:prstGeom prst="rect">
            <a:avLst/>
          </a:prstGeom>
          <a:solidFill>
            <a:srgbClr val="95B2B8"/>
          </a:solidFill>
          <a:ln cap="flat" cmpd="sng" w="9525">
            <a:solidFill>
              <a:srgbClr val="95B2B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4" name="Google Shape;74;p14"/>
          <p:cNvSpPr/>
          <p:nvPr/>
        </p:nvSpPr>
        <p:spPr>
          <a:xfrm rot="-5400000">
            <a:off x="4618650" y="346332"/>
            <a:ext cx="75300" cy="242400"/>
          </a:xfrm>
          <a:prstGeom prst="triangle">
            <a:avLst>
              <a:gd fmla="val 50000" name="adj"/>
            </a:avLst>
          </a:prstGeom>
          <a:solidFill>
            <a:srgbClr val="95B2B8"/>
          </a:solidFill>
          <a:ln cap="flat" cmpd="sng" w="9525">
            <a:solidFill>
              <a:srgbClr val="95B2B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5" name="Google Shape;75;p14"/>
          <p:cNvSpPr txBox="1"/>
          <p:nvPr>
            <p:ph type="title"/>
          </p:nvPr>
        </p:nvSpPr>
        <p:spPr>
          <a:xfrm>
            <a:off x="0" y="181175"/>
            <a:ext cx="45351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2300">
                <a:solidFill>
                  <a:schemeClr val="lt1"/>
                </a:solidFill>
                <a:latin typeface="Space Mono"/>
                <a:ea typeface="Space Mono"/>
                <a:cs typeface="Space Mono"/>
                <a:sym typeface="Space Mono"/>
              </a:rPr>
              <a:t>CORE MESSAGE/HYPOTHESIS</a:t>
            </a:r>
            <a:endParaRPr b="1" sz="2300">
              <a:solidFill>
                <a:schemeClr val="lt1"/>
              </a:solidFill>
              <a:latin typeface="Space Mono"/>
              <a:ea typeface="Space Mono"/>
              <a:cs typeface="Space Mono"/>
              <a:sym typeface="Space Mono"/>
            </a:endParaRPr>
          </a:p>
        </p:txBody>
      </p:sp>
      <p:sp>
        <p:nvSpPr>
          <p:cNvPr id="76" name="Google Shape;76;p14"/>
          <p:cNvSpPr txBox="1"/>
          <p:nvPr>
            <p:ph idx="1" type="body"/>
          </p:nvPr>
        </p:nvSpPr>
        <p:spPr>
          <a:xfrm>
            <a:off x="311700" y="869700"/>
            <a:ext cx="7946100" cy="3416400"/>
          </a:xfrm>
          <a:prstGeom prst="rect">
            <a:avLst/>
          </a:prstGeom>
          <a:noFill/>
        </p:spPr>
        <p:txBody>
          <a:bodyPr anchorCtr="0" anchor="ctr" bIns="91425" lIns="91425" spcFirstLastPara="1" rIns="91425" wrap="square" tIns="91425">
            <a:normAutofit/>
          </a:bodyPr>
          <a:lstStyle/>
          <a:p>
            <a:pPr indent="0" lvl="0" marL="0" rtl="0" algn="l">
              <a:spcBef>
                <a:spcPts val="0"/>
              </a:spcBef>
              <a:spcAft>
                <a:spcPts val="1200"/>
              </a:spcAft>
              <a:buNone/>
            </a:pPr>
            <a:r>
              <a:rPr lang="en">
                <a:solidFill>
                  <a:schemeClr val="lt1"/>
                </a:solidFill>
                <a:latin typeface="Space Grotesk"/>
                <a:ea typeface="Space Grotesk"/>
                <a:cs typeface="Space Grotesk"/>
                <a:sym typeface="Space Grotesk"/>
              </a:rPr>
              <a:t>Budgeting is an important but time-consuming task. By automating the process of tracking spending habits, users can see quickly where their dollars are going, learn how to optimize their income, and compare their financial health to the national average.</a:t>
            </a:r>
            <a:endParaRPr>
              <a:solidFill>
                <a:schemeClr val="lt1"/>
              </a:solidFill>
              <a:latin typeface="Space Grotesk"/>
              <a:ea typeface="Space Grotesk"/>
              <a:cs typeface="Space Grotesk"/>
              <a:sym typeface="Space Grotesk"/>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5B2B8"/>
        </a:solidFill>
      </p:bgPr>
    </p:bg>
    <p:spTree>
      <p:nvGrpSpPr>
        <p:cNvPr id="80" name="Shape 80"/>
        <p:cNvGrpSpPr/>
        <p:nvPr/>
      </p:nvGrpSpPr>
      <p:grpSpPr>
        <a:xfrm>
          <a:off x="0" y="0"/>
          <a:ext cx="0" cy="0"/>
          <a:chOff x="0" y="0"/>
          <a:chExt cx="0" cy="0"/>
        </a:xfrm>
      </p:grpSpPr>
      <p:sp>
        <p:nvSpPr>
          <p:cNvPr id="81" name="Google Shape;81;p15"/>
          <p:cNvSpPr/>
          <p:nvPr/>
        </p:nvSpPr>
        <p:spPr>
          <a:xfrm>
            <a:off x="8686725" y="6150"/>
            <a:ext cx="454200" cy="5143500"/>
          </a:xfrm>
          <a:prstGeom prst="rect">
            <a:avLst/>
          </a:prstGeom>
          <a:solidFill>
            <a:srgbClr val="2E0F15"/>
          </a:solidFill>
          <a:ln cap="flat" cmpd="sng" w="9525">
            <a:solidFill>
              <a:srgbClr val="2E0F1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2" name="Google Shape;82;p15"/>
          <p:cNvSpPr/>
          <p:nvPr/>
        </p:nvSpPr>
        <p:spPr>
          <a:xfrm>
            <a:off x="8335500" y="2259000"/>
            <a:ext cx="702600" cy="637800"/>
          </a:xfrm>
          <a:prstGeom prst="diamond">
            <a:avLst/>
          </a:prstGeom>
          <a:solidFill>
            <a:srgbClr val="2E0F15"/>
          </a:solidFill>
          <a:ln cap="flat" cmpd="sng" w="9525">
            <a:solidFill>
              <a:srgbClr val="2E0F1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3" name="Google Shape;83;p15"/>
          <p:cNvSpPr/>
          <p:nvPr/>
        </p:nvSpPr>
        <p:spPr>
          <a:xfrm>
            <a:off x="4777500" y="429475"/>
            <a:ext cx="3909300" cy="75900"/>
          </a:xfrm>
          <a:prstGeom prst="rect">
            <a:avLst/>
          </a:prstGeom>
          <a:solidFill>
            <a:srgbClr val="2E0F15"/>
          </a:solidFill>
          <a:ln cap="flat" cmpd="sng" w="9525">
            <a:solidFill>
              <a:srgbClr val="2E0F1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4" name="Google Shape;84;p15"/>
          <p:cNvSpPr/>
          <p:nvPr/>
        </p:nvSpPr>
        <p:spPr>
          <a:xfrm rot="-5400000">
            <a:off x="4618650" y="346332"/>
            <a:ext cx="75300" cy="242400"/>
          </a:xfrm>
          <a:prstGeom prst="triangle">
            <a:avLst>
              <a:gd fmla="val 50000" name="adj"/>
            </a:avLst>
          </a:prstGeom>
          <a:solidFill>
            <a:srgbClr val="2E0F15"/>
          </a:solidFill>
          <a:ln cap="flat" cmpd="sng" w="9525">
            <a:solidFill>
              <a:srgbClr val="2E0F1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5" name="Google Shape;85;p15"/>
          <p:cNvSpPr txBox="1"/>
          <p:nvPr>
            <p:ph type="title"/>
          </p:nvPr>
        </p:nvSpPr>
        <p:spPr>
          <a:xfrm>
            <a:off x="0" y="181175"/>
            <a:ext cx="45351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2300">
                <a:solidFill>
                  <a:schemeClr val="lt1"/>
                </a:solidFill>
                <a:latin typeface="Space Mono"/>
                <a:ea typeface="Space Mono"/>
                <a:cs typeface="Space Mono"/>
                <a:sym typeface="Space Mono"/>
              </a:rPr>
              <a:t>QUESTIONS &amp; MOTIVATION</a:t>
            </a:r>
            <a:endParaRPr b="1" sz="2300">
              <a:solidFill>
                <a:schemeClr val="lt1"/>
              </a:solidFill>
              <a:latin typeface="Space Mono"/>
              <a:ea typeface="Space Mono"/>
              <a:cs typeface="Space Mono"/>
              <a:sym typeface="Space Mono"/>
            </a:endParaRPr>
          </a:p>
        </p:txBody>
      </p:sp>
      <p:sp>
        <p:nvSpPr>
          <p:cNvPr id="86" name="Google Shape;86;p15"/>
          <p:cNvSpPr txBox="1"/>
          <p:nvPr>
            <p:ph idx="1" type="body"/>
          </p:nvPr>
        </p:nvSpPr>
        <p:spPr>
          <a:xfrm>
            <a:off x="249300" y="653013"/>
            <a:ext cx="7946100" cy="1739400"/>
          </a:xfrm>
          <a:prstGeom prst="rect">
            <a:avLst/>
          </a:prstGeom>
          <a:noFill/>
        </p:spPr>
        <p:txBody>
          <a:bodyPr anchorCtr="0" anchor="ctr" bIns="91425" lIns="91425" spcFirstLastPara="1" rIns="91425" wrap="square" tIns="91425">
            <a:normAutofit lnSpcReduction="20000"/>
          </a:bodyPr>
          <a:lstStyle/>
          <a:p>
            <a:pPr indent="-342900" lvl="0" marL="457200" rtl="0" algn="l">
              <a:lnSpc>
                <a:spcPct val="95000"/>
              </a:lnSpc>
              <a:spcBef>
                <a:spcPts val="0"/>
              </a:spcBef>
              <a:spcAft>
                <a:spcPts val="0"/>
              </a:spcAft>
              <a:buClr>
                <a:srgbClr val="120309"/>
              </a:buClr>
              <a:buSzPts val="1800"/>
              <a:buFont typeface="Space Grotesk"/>
              <a:buChar char="●"/>
            </a:pPr>
            <a:r>
              <a:rPr lang="en">
                <a:solidFill>
                  <a:srgbClr val="120309"/>
                </a:solidFill>
                <a:latin typeface="Space Grotesk"/>
                <a:ea typeface="Space Grotesk"/>
                <a:cs typeface="Space Grotesk"/>
                <a:sym typeface="Space Grotesk"/>
              </a:rPr>
              <a:t>How is our “test user” spending their income each month?</a:t>
            </a:r>
            <a:endParaRPr>
              <a:solidFill>
                <a:srgbClr val="120309"/>
              </a:solidFill>
              <a:latin typeface="Space Grotesk"/>
              <a:ea typeface="Space Grotesk"/>
              <a:cs typeface="Space Grotesk"/>
              <a:sym typeface="Space Grotesk"/>
            </a:endParaRPr>
          </a:p>
          <a:p>
            <a:pPr indent="-342900" lvl="0" marL="457200" rtl="0" algn="l">
              <a:lnSpc>
                <a:spcPct val="95000"/>
              </a:lnSpc>
              <a:spcBef>
                <a:spcPts val="0"/>
              </a:spcBef>
              <a:spcAft>
                <a:spcPts val="0"/>
              </a:spcAft>
              <a:buClr>
                <a:srgbClr val="120309"/>
              </a:buClr>
              <a:buSzPts val="1800"/>
              <a:buFont typeface="Space Grotesk"/>
              <a:buChar char="●"/>
            </a:pPr>
            <a:r>
              <a:rPr lang="en">
                <a:solidFill>
                  <a:srgbClr val="120309"/>
                </a:solidFill>
                <a:latin typeface="Space Grotesk"/>
                <a:ea typeface="Space Grotesk"/>
                <a:cs typeface="Space Grotesk"/>
                <a:sym typeface="Space Grotesk"/>
              </a:rPr>
              <a:t>How does this user measure against the average person in the U.S.?</a:t>
            </a:r>
            <a:endParaRPr>
              <a:solidFill>
                <a:srgbClr val="120309"/>
              </a:solidFill>
              <a:latin typeface="Space Grotesk"/>
              <a:ea typeface="Space Grotesk"/>
              <a:cs typeface="Space Grotesk"/>
              <a:sym typeface="Space Grotesk"/>
            </a:endParaRPr>
          </a:p>
          <a:p>
            <a:pPr indent="-342900" lvl="0" marL="457200" rtl="0" algn="l">
              <a:lnSpc>
                <a:spcPct val="95000"/>
              </a:lnSpc>
              <a:spcBef>
                <a:spcPts val="0"/>
              </a:spcBef>
              <a:spcAft>
                <a:spcPts val="0"/>
              </a:spcAft>
              <a:buClr>
                <a:srgbClr val="120309"/>
              </a:buClr>
              <a:buSzPts val="1800"/>
              <a:buFont typeface="Space Grotesk"/>
              <a:buChar char="●"/>
            </a:pPr>
            <a:r>
              <a:rPr lang="en">
                <a:solidFill>
                  <a:srgbClr val="120309"/>
                </a:solidFill>
                <a:latin typeface="Space Grotesk"/>
                <a:ea typeface="Space Grotesk"/>
                <a:cs typeface="Space Grotesk"/>
                <a:sym typeface="Space Grotesk"/>
              </a:rPr>
              <a:t>Are there insights that our user can gain from monitoring their budget?</a:t>
            </a:r>
            <a:endParaRPr>
              <a:solidFill>
                <a:srgbClr val="120309"/>
              </a:solidFill>
              <a:latin typeface="Space Grotesk"/>
              <a:ea typeface="Space Grotesk"/>
              <a:cs typeface="Space Grotesk"/>
              <a:sym typeface="Space Grotesk"/>
            </a:endParaRPr>
          </a:p>
          <a:p>
            <a:pPr indent="-342900" lvl="0" marL="457200" rtl="0" algn="l">
              <a:lnSpc>
                <a:spcPct val="95000"/>
              </a:lnSpc>
              <a:spcBef>
                <a:spcPts val="0"/>
              </a:spcBef>
              <a:spcAft>
                <a:spcPts val="0"/>
              </a:spcAft>
              <a:buClr>
                <a:srgbClr val="120309"/>
              </a:buClr>
              <a:buSzPts val="1800"/>
              <a:buFont typeface="Space Grotesk"/>
              <a:buChar char="●"/>
            </a:pPr>
            <a:r>
              <a:rPr lang="en">
                <a:solidFill>
                  <a:srgbClr val="120309"/>
                </a:solidFill>
                <a:latin typeface="Space Grotesk"/>
                <a:ea typeface="Space Grotesk"/>
                <a:cs typeface="Space Grotesk"/>
                <a:sym typeface="Space Grotesk"/>
              </a:rPr>
              <a:t>Can they create healthy spending habits and increase their monthly savings?</a:t>
            </a:r>
            <a:endParaRPr>
              <a:solidFill>
                <a:srgbClr val="120309"/>
              </a:solidFill>
              <a:latin typeface="Space Grotesk"/>
              <a:ea typeface="Space Grotesk"/>
              <a:cs typeface="Space Grotesk"/>
              <a:sym typeface="Space Grotesk"/>
            </a:endParaRPr>
          </a:p>
        </p:txBody>
      </p:sp>
      <p:sp>
        <p:nvSpPr>
          <p:cNvPr id="87" name="Google Shape;87;p15"/>
          <p:cNvSpPr/>
          <p:nvPr/>
        </p:nvSpPr>
        <p:spPr>
          <a:xfrm>
            <a:off x="2267700" y="2539950"/>
            <a:ext cx="3909300" cy="75900"/>
          </a:xfrm>
          <a:prstGeom prst="rect">
            <a:avLst/>
          </a:prstGeom>
          <a:solidFill>
            <a:srgbClr val="2E0F15"/>
          </a:solidFill>
          <a:ln cap="flat" cmpd="sng" w="9525">
            <a:solidFill>
              <a:srgbClr val="2E0F1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8" name="Google Shape;88;p15"/>
          <p:cNvSpPr/>
          <p:nvPr/>
        </p:nvSpPr>
        <p:spPr>
          <a:xfrm rot="-5400000">
            <a:off x="2108863" y="2456507"/>
            <a:ext cx="75300" cy="242400"/>
          </a:xfrm>
          <a:prstGeom prst="triangle">
            <a:avLst>
              <a:gd fmla="val 50000" name="adj"/>
            </a:avLst>
          </a:prstGeom>
          <a:solidFill>
            <a:srgbClr val="2E0F15"/>
          </a:solidFill>
          <a:ln cap="flat" cmpd="sng" w="9525">
            <a:solidFill>
              <a:srgbClr val="2E0F1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9" name="Google Shape;89;p15"/>
          <p:cNvSpPr/>
          <p:nvPr/>
        </p:nvSpPr>
        <p:spPr>
          <a:xfrm rot="5400000">
            <a:off x="6260563" y="2456407"/>
            <a:ext cx="75300" cy="242400"/>
          </a:xfrm>
          <a:prstGeom prst="triangle">
            <a:avLst>
              <a:gd fmla="val 50000" name="adj"/>
            </a:avLst>
          </a:prstGeom>
          <a:solidFill>
            <a:srgbClr val="2E0F15"/>
          </a:solidFill>
          <a:ln cap="flat" cmpd="sng" w="9525">
            <a:solidFill>
              <a:srgbClr val="2E0F1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0" name="Google Shape;90;p15"/>
          <p:cNvSpPr txBox="1"/>
          <p:nvPr/>
        </p:nvSpPr>
        <p:spPr>
          <a:xfrm>
            <a:off x="439800" y="2896800"/>
            <a:ext cx="7895700" cy="1509300"/>
          </a:xfrm>
          <a:prstGeom prst="rect">
            <a:avLst/>
          </a:prstGeom>
          <a:noFill/>
          <a:ln>
            <a:noFill/>
          </a:ln>
        </p:spPr>
        <p:txBody>
          <a:bodyPr anchorCtr="0" anchor="ctr" bIns="91425" lIns="91425" spcFirstLastPara="1" rIns="91425" wrap="square" tIns="91425">
            <a:noAutofit/>
          </a:bodyPr>
          <a:lstStyle/>
          <a:p>
            <a:pPr indent="0" lvl="0" marL="0" rtl="0" algn="l">
              <a:lnSpc>
                <a:spcPct val="95000"/>
              </a:lnSpc>
              <a:spcBef>
                <a:spcPts val="0"/>
              </a:spcBef>
              <a:spcAft>
                <a:spcPts val="1200"/>
              </a:spcAft>
              <a:buClr>
                <a:schemeClr val="dk1"/>
              </a:buClr>
              <a:buSzPts val="1100"/>
              <a:buFont typeface="Arial"/>
              <a:buNone/>
            </a:pPr>
            <a:r>
              <a:rPr lang="en" sz="1800">
                <a:solidFill>
                  <a:srgbClr val="120309"/>
                </a:solidFill>
                <a:latin typeface="Space Grotesk"/>
                <a:ea typeface="Space Grotesk"/>
                <a:cs typeface="Space Grotesk"/>
                <a:sym typeface="Space Grotesk"/>
              </a:rPr>
              <a:t>When (and how much) someone is able to start saving has lifelong implications. It determines when (or if) someone can pursue an advanced degree, make a downpayment on a home, or retire. Building a tool that could help others see their dreams come to fruition is cool!</a:t>
            </a:r>
            <a:endParaRPr sz="1800">
              <a:solidFill>
                <a:schemeClr val="dk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E0F15"/>
        </a:solidFill>
      </p:bgPr>
    </p:bg>
    <p:spTree>
      <p:nvGrpSpPr>
        <p:cNvPr id="94" name="Shape 94"/>
        <p:cNvGrpSpPr/>
        <p:nvPr/>
      </p:nvGrpSpPr>
      <p:grpSpPr>
        <a:xfrm>
          <a:off x="0" y="0"/>
          <a:ext cx="0" cy="0"/>
          <a:chOff x="0" y="0"/>
          <a:chExt cx="0" cy="0"/>
        </a:xfrm>
      </p:grpSpPr>
      <p:sp>
        <p:nvSpPr>
          <p:cNvPr id="95" name="Google Shape;95;p16"/>
          <p:cNvSpPr/>
          <p:nvPr/>
        </p:nvSpPr>
        <p:spPr>
          <a:xfrm>
            <a:off x="8686725" y="6150"/>
            <a:ext cx="454200" cy="5143500"/>
          </a:xfrm>
          <a:prstGeom prst="rect">
            <a:avLst/>
          </a:prstGeom>
          <a:solidFill>
            <a:srgbClr val="83647A"/>
          </a:solidFill>
          <a:ln cap="flat" cmpd="sng" w="9525">
            <a:solidFill>
              <a:srgbClr val="83647A"/>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6" name="Google Shape;96;p16"/>
          <p:cNvSpPr/>
          <p:nvPr/>
        </p:nvSpPr>
        <p:spPr>
          <a:xfrm>
            <a:off x="8335500" y="2259000"/>
            <a:ext cx="702600" cy="637800"/>
          </a:xfrm>
          <a:prstGeom prst="diamond">
            <a:avLst/>
          </a:prstGeom>
          <a:solidFill>
            <a:srgbClr val="83647A"/>
          </a:solidFill>
          <a:ln cap="flat" cmpd="sng" w="9525">
            <a:solidFill>
              <a:srgbClr val="83647A"/>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7" name="Google Shape;97;p16"/>
          <p:cNvSpPr/>
          <p:nvPr/>
        </p:nvSpPr>
        <p:spPr>
          <a:xfrm>
            <a:off x="4777500" y="429475"/>
            <a:ext cx="3909300" cy="75900"/>
          </a:xfrm>
          <a:prstGeom prst="rect">
            <a:avLst/>
          </a:prstGeom>
          <a:solidFill>
            <a:srgbClr val="83647A"/>
          </a:solidFill>
          <a:ln cap="flat" cmpd="sng" w="9525">
            <a:solidFill>
              <a:srgbClr val="83647A"/>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8" name="Google Shape;98;p16"/>
          <p:cNvSpPr/>
          <p:nvPr/>
        </p:nvSpPr>
        <p:spPr>
          <a:xfrm rot="-5400000">
            <a:off x="4618650" y="346332"/>
            <a:ext cx="75300" cy="242400"/>
          </a:xfrm>
          <a:prstGeom prst="triangle">
            <a:avLst>
              <a:gd fmla="val 50000" name="adj"/>
            </a:avLst>
          </a:prstGeom>
          <a:solidFill>
            <a:srgbClr val="83647A"/>
          </a:solidFill>
          <a:ln cap="flat" cmpd="sng" w="9525">
            <a:solidFill>
              <a:srgbClr val="83647A"/>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9" name="Google Shape;99;p16"/>
          <p:cNvSpPr txBox="1"/>
          <p:nvPr>
            <p:ph type="title"/>
          </p:nvPr>
        </p:nvSpPr>
        <p:spPr>
          <a:xfrm>
            <a:off x="0" y="181175"/>
            <a:ext cx="45351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2300">
                <a:solidFill>
                  <a:schemeClr val="lt1"/>
                </a:solidFill>
                <a:latin typeface="Space Mono"/>
                <a:ea typeface="Space Mono"/>
                <a:cs typeface="Space Mono"/>
                <a:sym typeface="Space Mono"/>
              </a:rPr>
              <a:t>SUMMARY FINDINGS</a:t>
            </a:r>
            <a:endParaRPr b="1" sz="2300">
              <a:solidFill>
                <a:schemeClr val="lt1"/>
              </a:solidFill>
              <a:latin typeface="Space Mono"/>
              <a:ea typeface="Space Mono"/>
              <a:cs typeface="Space Mono"/>
              <a:sym typeface="Space Mono"/>
            </a:endParaRPr>
          </a:p>
        </p:txBody>
      </p:sp>
      <p:sp>
        <p:nvSpPr>
          <p:cNvPr id="100" name="Google Shape;100;p16"/>
          <p:cNvSpPr txBox="1"/>
          <p:nvPr>
            <p:ph idx="1" type="body"/>
          </p:nvPr>
        </p:nvSpPr>
        <p:spPr>
          <a:xfrm>
            <a:off x="298275" y="1078800"/>
            <a:ext cx="8037300" cy="2985900"/>
          </a:xfrm>
          <a:prstGeom prst="rect">
            <a:avLst/>
          </a:prstGeom>
          <a:noFill/>
        </p:spPr>
        <p:txBody>
          <a:bodyPr anchorCtr="0" anchor="ctr" bIns="91425" lIns="91425" spcFirstLastPara="1" rIns="91425" wrap="square" tIns="91425">
            <a:normAutofit/>
          </a:bodyPr>
          <a:lstStyle/>
          <a:p>
            <a:pPr indent="-342900" lvl="0" marL="457200" rtl="0" algn="l">
              <a:lnSpc>
                <a:spcPct val="95000"/>
              </a:lnSpc>
              <a:spcBef>
                <a:spcPts val="0"/>
              </a:spcBef>
              <a:spcAft>
                <a:spcPts val="0"/>
              </a:spcAft>
              <a:buClr>
                <a:schemeClr val="lt1"/>
              </a:buClr>
              <a:buSzPts val="1800"/>
              <a:buFont typeface="Space Grotesk"/>
              <a:buChar char="●"/>
            </a:pPr>
            <a:r>
              <a:rPr lang="en">
                <a:solidFill>
                  <a:schemeClr val="lt1"/>
                </a:solidFill>
                <a:latin typeface="Space Grotesk"/>
                <a:ea typeface="Space Grotesk"/>
                <a:cs typeface="Space Grotesk"/>
                <a:sym typeface="Space Grotesk"/>
              </a:rPr>
              <a:t>Through data organization, we were able to see when and how much this sample user spends by category and month.</a:t>
            </a:r>
            <a:endParaRPr>
              <a:solidFill>
                <a:schemeClr val="lt1"/>
              </a:solidFill>
              <a:latin typeface="Space Grotesk"/>
              <a:ea typeface="Space Grotesk"/>
              <a:cs typeface="Space Grotesk"/>
              <a:sym typeface="Space Grotesk"/>
            </a:endParaRPr>
          </a:p>
          <a:p>
            <a:pPr indent="-342900" lvl="0" marL="457200" rtl="0" algn="l">
              <a:lnSpc>
                <a:spcPct val="95000"/>
              </a:lnSpc>
              <a:spcBef>
                <a:spcPts val="0"/>
              </a:spcBef>
              <a:spcAft>
                <a:spcPts val="0"/>
              </a:spcAft>
              <a:buClr>
                <a:schemeClr val="lt1"/>
              </a:buClr>
              <a:buSzPts val="1800"/>
              <a:buFont typeface="Space Grotesk"/>
              <a:buChar char="●"/>
            </a:pPr>
            <a:r>
              <a:rPr lang="en">
                <a:solidFill>
                  <a:schemeClr val="lt1"/>
                </a:solidFill>
                <a:latin typeface="Space Grotesk"/>
                <a:ea typeface="Space Grotesk"/>
                <a:cs typeface="Space Grotesk"/>
                <a:sym typeface="Space Grotesk"/>
              </a:rPr>
              <a:t>We researched national spending averages and compared user data with national averages</a:t>
            </a:r>
            <a:endParaRPr>
              <a:solidFill>
                <a:schemeClr val="lt1"/>
              </a:solidFill>
              <a:latin typeface="Space Grotesk"/>
              <a:ea typeface="Space Grotesk"/>
              <a:cs typeface="Space Grotesk"/>
              <a:sym typeface="Space Grotesk"/>
            </a:endParaRPr>
          </a:p>
          <a:p>
            <a:pPr indent="-342900" lvl="0" marL="457200" rtl="0" algn="l">
              <a:lnSpc>
                <a:spcPct val="95000"/>
              </a:lnSpc>
              <a:spcBef>
                <a:spcPts val="0"/>
              </a:spcBef>
              <a:spcAft>
                <a:spcPts val="0"/>
              </a:spcAft>
              <a:buClr>
                <a:schemeClr val="lt1"/>
              </a:buClr>
              <a:buSzPts val="1800"/>
              <a:buFont typeface="Space Grotesk"/>
              <a:buChar char="●"/>
            </a:pPr>
            <a:r>
              <a:rPr lang="en">
                <a:solidFill>
                  <a:schemeClr val="lt1"/>
                </a:solidFill>
                <a:latin typeface="Space Grotesk"/>
                <a:ea typeface="Space Grotesk"/>
                <a:cs typeface="Space Grotesk"/>
                <a:sym typeface="Space Grotesk"/>
              </a:rPr>
              <a:t>By filtering user’s spending by category, users can see where their dollars are going, which categories they would like to trim back (or spend more) on, and how their savings goals can become lifetime dreams</a:t>
            </a:r>
            <a:endParaRPr>
              <a:solidFill>
                <a:schemeClr val="lt1"/>
              </a:solidFill>
              <a:latin typeface="Space Grotesk"/>
              <a:ea typeface="Space Grotesk"/>
              <a:cs typeface="Space Grotesk"/>
              <a:sym typeface="Space Grotesk"/>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83647A"/>
        </a:solidFill>
      </p:bgPr>
    </p:bg>
    <p:spTree>
      <p:nvGrpSpPr>
        <p:cNvPr id="104" name="Shape 104"/>
        <p:cNvGrpSpPr/>
        <p:nvPr/>
      </p:nvGrpSpPr>
      <p:grpSpPr>
        <a:xfrm>
          <a:off x="0" y="0"/>
          <a:ext cx="0" cy="0"/>
          <a:chOff x="0" y="0"/>
          <a:chExt cx="0" cy="0"/>
        </a:xfrm>
      </p:grpSpPr>
      <p:sp>
        <p:nvSpPr>
          <p:cNvPr id="105" name="Google Shape;105;p17"/>
          <p:cNvSpPr/>
          <p:nvPr/>
        </p:nvSpPr>
        <p:spPr>
          <a:xfrm>
            <a:off x="8686725" y="6150"/>
            <a:ext cx="454200" cy="5143500"/>
          </a:xfrm>
          <a:prstGeom prst="rect">
            <a:avLst/>
          </a:prstGeom>
          <a:solidFill>
            <a:srgbClr val="639385"/>
          </a:solidFill>
          <a:ln cap="flat" cmpd="sng" w="9525">
            <a:solidFill>
              <a:srgbClr val="63938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6" name="Google Shape;106;p17"/>
          <p:cNvSpPr/>
          <p:nvPr/>
        </p:nvSpPr>
        <p:spPr>
          <a:xfrm>
            <a:off x="8335500" y="2259000"/>
            <a:ext cx="702600" cy="637800"/>
          </a:xfrm>
          <a:prstGeom prst="diamond">
            <a:avLst/>
          </a:prstGeom>
          <a:solidFill>
            <a:srgbClr val="639385"/>
          </a:solidFill>
          <a:ln cap="flat" cmpd="sng" w="9525">
            <a:solidFill>
              <a:srgbClr val="63938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7" name="Google Shape;107;p17"/>
          <p:cNvSpPr/>
          <p:nvPr/>
        </p:nvSpPr>
        <p:spPr>
          <a:xfrm>
            <a:off x="4777500" y="429475"/>
            <a:ext cx="3909300" cy="75900"/>
          </a:xfrm>
          <a:prstGeom prst="rect">
            <a:avLst/>
          </a:prstGeom>
          <a:solidFill>
            <a:srgbClr val="639385"/>
          </a:solidFill>
          <a:ln cap="flat" cmpd="sng" w="9525">
            <a:solidFill>
              <a:srgbClr val="63938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8" name="Google Shape;108;p17"/>
          <p:cNvSpPr/>
          <p:nvPr/>
        </p:nvSpPr>
        <p:spPr>
          <a:xfrm rot="-5400000">
            <a:off x="4618650" y="346332"/>
            <a:ext cx="75300" cy="242400"/>
          </a:xfrm>
          <a:prstGeom prst="triangle">
            <a:avLst>
              <a:gd fmla="val 50000" name="adj"/>
            </a:avLst>
          </a:prstGeom>
          <a:solidFill>
            <a:srgbClr val="639385"/>
          </a:solidFill>
          <a:ln cap="flat" cmpd="sng" w="9525">
            <a:solidFill>
              <a:srgbClr val="63938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9" name="Google Shape;109;p17"/>
          <p:cNvSpPr txBox="1"/>
          <p:nvPr>
            <p:ph type="title"/>
          </p:nvPr>
        </p:nvSpPr>
        <p:spPr>
          <a:xfrm>
            <a:off x="0" y="181175"/>
            <a:ext cx="45351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2300">
                <a:solidFill>
                  <a:schemeClr val="lt1"/>
                </a:solidFill>
                <a:latin typeface="Space Mono"/>
                <a:ea typeface="Space Mono"/>
                <a:cs typeface="Space Mono"/>
                <a:sym typeface="Space Mono"/>
              </a:rPr>
              <a:t>QUESTIONS AND DATA</a:t>
            </a:r>
            <a:endParaRPr b="1" sz="2300">
              <a:solidFill>
                <a:schemeClr val="lt1"/>
              </a:solidFill>
              <a:latin typeface="Space Mono"/>
              <a:ea typeface="Space Mono"/>
              <a:cs typeface="Space Mono"/>
              <a:sym typeface="Space Mono"/>
            </a:endParaRPr>
          </a:p>
        </p:txBody>
      </p:sp>
      <p:sp>
        <p:nvSpPr>
          <p:cNvPr id="110" name="Google Shape;110;p17"/>
          <p:cNvSpPr txBox="1"/>
          <p:nvPr>
            <p:ph idx="1" type="body"/>
          </p:nvPr>
        </p:nvSpPr>
        <p:spPr>
          <a:xfrm>
            <a:off x="298200" y="505163"/>
            <a:ext cx="8037300" cy="2084700"/>
          </a:xfrm>
          <a:prstGeom prst="rect">
            <a:avLst/>
          </a:prstGeom>
          <a:noFill/>
        </p:spPr>
        <p:txBody>
          <a:bodyPr anchorCtr="0" anchor="ctr" bIns="91425" lIns="91425" spcFirstLastPara="1" rIns="91425" wrap="square" tIns="91425">
            <a:normAutofit/>
          </a:bodyPr>
          <a:lstStyle/>
          <a:p>
            <a:pPr indent="-342900" lvl="0" marL="457200" rtl="0" algn="l">
              <a:lnSpc>
                <a:spcPct val="95000"/>
              </a:lnSpc>
              <a:spcBef>
                <a:spcPts val="0"/>
              </a:spcBef>
              <a:spcAft>
                <a:spcPts val="0"/>
              </a:spcAft>
              <a:buClr>
                <a:schemeClr val="lt1"/>
              </a:buClr>
              <a:buSzPts val="1800"/>
              <a:buFont typeface="Space Grotesk"/>
              <a:buChar char="●"/>
            </a:pPr>
            <a:r>
              <a:rPr lang="en">
                <a:solidFill>
                  <a:schemeClr val="lt1"/>
                </a:solidFill>
                <a:latin typeface="Space Grotesk"/>
                <a:ea typeface="Space Grotesk"/>
                <a:cs typeface="Space Grotesk"/>
                <a:sym typeface="Space Grotesk"/>
              </a:rPr>
              <a:t>Our dataset needed to list transactions that included:</a:t>
            </a:r>
            <a:endParaRPr>
              <a:solidFill>
                <a:schemeClr val="lt1"/>
              </a:solidFill>
              <a:latin typeface="Space Grotesk"/>
              <a:ea typeface="Space Grotesk"/>
              <a:cs typeface="Space Grotesk"/>
              <a:sym typeface="Space Grotesk"/>
            </a:endParaRPr>
          </a:p>
          <a:p>
            <a:pPr indent="-342900" lvl="1" marL="914400" rtl="0" algn="l">
              <a:lnSpc>
                <a:spcPct val="95000"/>
              </a:lnSpc>
              <a:spcBef>
                <a:spcPts val="0"/>
              </a:spcBef>
              <a:spcAft>
                <a:spcPts val="0"/>
              </a:spcAft>
              <a:buClr>
                <a:schemeClr val="lt1"/>
              </a:buClr>
              <a:buSzPts val="1800"/>
              <a:buFont typeface="Space Grotesk"/>
              <a:buChar char="○"/>
            </a:pPr>
            <a:r>
              <a:rPr lang="en" sz="1800">
                <a:solidFill>
                  <a:schemeClr val="lt1"/>
                </a:solidFill>
                <a:latin typeface="Space Grotesk"/>
                <a:ea typeface="Space Grotesk"/>
                <a:cs typeface="Space Grotesk"/>
                <a:sym typeface="Space Grotesk"/>
              </a:rPr>
              <a:t>Month of transaction</a:t>
            </a:r>
            <a:endParaRPr sz="1800">
              <a:solidFill>
                <a:schemeClr val="lt1"/>
              </a:solidFill>
              <a:latin typeface="Space Grotesk"/>
              <a:ea typeface="Space Grotesk"/>
              <a:cs typeface="Space Grotesk"/>
              <a:sym typeface="Space Grotesk"/>
            </a:endParaRPr>
          </a:p>
          <a:p>
            <a:pPr indent="-342900" lvl="1" marL="914400" rtl="0" algn="l">
              <a:lnSpc>
                <a:spcPct val="95000"/>
              </a:lnSpc>
              <a:spcBef>
                <a:spcPts val="0"/>
              </a:spcBef>
              <a:spcAft>
                <a:spcPts val="0"/>
              </a:spcAft>
              <a:buClr>
                <a:schemeClr val="lt1"/>
              </a:buClr>
              <a:buSzPts val="1800"/>
              <a:buFont typeface="Space Grotesk"/>
              <a:buChar char="○"/>
            </a:pPr>
            <a:r>
              <a:rPr lang="en" sz="1800">
                <a:solidFill>
                  <a:schemeClr val="lt1"/>
                </a:solidFill>
                <a:latin typeface="Space Grotesk"/>
                <a:ea typeface="Space Grotesk"/>
                <a:cs typeface="Space Grotesk"/>
                <a:sym typeface="Space Grotesk"/>
              </a:rPr>
              <a:t>Description of transaction</a:t>
            </a:r>
            <a:endParaRPr sz="1800">
              <a:solidFill>
                <a:schemeClr val="lt1"/>
              </a:solidFill>
              <a:latin typeface="Space Grotesk"/>
              <a:ea typeface="Space Grotesk"/>
              <a:cs typeface="Space Grotesk"/>
              <a:sym typeface="Space Grotesk"/>
            </a:endParaRPr>
          </a:p>
          <a:p>
            <a:pPr indent="-342900" lvl="1" marL="914400" rtl="0" algn="l">
              <a:lnSpc>
                <a:spcPct val="95000"/>
              </a:lnSpc>
              <a:spcBef>
                <a:spcPts val="0"/>
              </a:spcBef>
              <a:spcAft>
                <a:spcPts val="0"/>
              </a:spcAft>
              <a:buClr>
                <a:schemeClr val="lt1"/>
              </a:buClr>
              <a:buSzPts val="1800"/>
              <a:buFont typeface="Space Grotesk"/>
              <a:buChar char="○"/>
            </a:pPr>
            <a:r>
              <a:rPr lang="en" sz="1800">
                <a:solidFill>
                  <a:schemeClr val="lt1"/>
                </a:solidFill>
                <a:latin typeface="Space Grotesk"/>
                <a:ea typeface="Space Grotesk"/>
                <a:cs typeface="Space Grotesk"/>
                <a:sym typeface="Space Grotesk"/>
              </a:rPr>
              <a:t>Amount of tra</a:t>
            </a:r>
            <a:r>
              <a:rPr lang="en" sz="1800">
                <a:solidFill>
                  <a:schemeClr val="lt1"/>
                </a:solidFill>
                <a:latin typeface="Space Grotesk"/>
                <a:ea typeface="Space Grotesk"/>
                <a:cs typeface="Space Grotesk"/>
                <a:sym typeface="Space Grotesk"/>
              </a:rPr>
              <a:t>n</a:t>
            </a:r>
            <a:r>
              <a:rPr lang="en" sz="1800">
                <a:solidFill>
                  <a:schemeClr val="lt1"/>
                </a:solidFill>
                <a:latin typeface="Space Grotesk"/>
                <a:ea typeface="Space Grotesk"/>
                <a:cs typeface="Space Grotesk"/>
                <a:sym typeface="Space Grotesk"/>
              </a:rPr>
              <a:t>saction</a:t>
            </a:r>
            <a:endParaRPr sz="1800">
              <a:solidFill>
                <a:schemeClr val="lt1"/>
              </a:solidFill>
              <a:latin typeface="Space Grotesk"/>
              <a:ea typeface="Space Grotesk"/>
              <a:cs typeface="Space Grotesk"/>
              <a:sym typeface="Space Grotesk"/>
            </a:endParaRPr>
          </a:p>
          <a:p>
            <a:pPr indent="-342900" lvl="0" marL="457200" rtl="0" algn="l">
              <a:lnSpc>
                <a:spcPct val="95000"/>
              </a:lnSpc>
              <a:spcBef>
                <a:spcPts val="0"/>
              </a:spcBef>
              <a:spcAft>
                <a:spcPts val="0"/>
              </a:spcAft>
              <a:buClr>
                <a:schemeClr val="lt1"/>
              </a:buClr>
              <a:buSzPts val="1800"/>
              <a:buFont typeface="Space Grotesk"/>
              <a:buChar char="●"/>
            </a:pPr>
            <a:r>
              <a:rPr lang="en">
                <a:solidFill>
                  <a:schemeClr val="lt1"/>
                </a:solidFill>
                <a:latin typeface="Space Grotesk"/>
                <a:ea typeface="Space Grotesk"/>
                <a:cs typeface="Space Grotesk"/>
                <a:sym typeface="Space Grotesk"/>
              </a:rPr>
              <a:t>We used the source Kaggle to find our dataset</a:t>
            </a:r>
            <a:endParaRPr sz="1800">
              <a:solidFill>
                <a:schemeClr val="lt1"/>
              </a:solidFill>
              <a:latin typeface="Space Grotesk"/>
              <a:ea typeface="Space Grotesk"/>
              <a:cs typeface="Space Grotesk"/>
              <a:sym typeface="Space Grotesk"/>
            </a:endParaRPr>
          </a:p>
        </p:txBody>
      </p:sp>
      <p:sp>
        <p:nvSpPr>
          <p:cNvPr id="111" name="Google Shape;111;p17"/>
          <p:cNvSpPr txBox="1"/>
          <p:nvPr/>
        </p:nvSpPr>
        <p:spPr>
          <a:xfrm>
            <a:off x="298175" y="2838175"/>
            <a:ext cx="7320900" cy="1399500"/>
          </a:xfrm>
          <a:prstGeom prst="rect">
            <a:avLst/>
          </a:prstGeom>
          <a:noFill/>
          <a:ln>
            <a:noFill/>
          </a:ln>
        </p:spPr>
        <p:txBody>
          <a:bodyPr anchorCtr="0" anchor="t" bIns="91425" lIns="91425" spcFirstLastPara="1" rIns="91425" wrap="square" tIns="91425">
            <a:noAutofit/>
          </a:bodyPr>
          <a:lstStyle/>
          <a:p>
            <a:pPr indent="-342900" lvl="0" marL="457200" rtl="0" algn="l">
              <a:lnSpc>
                <a:spcPct val="95000"/>
              </a:lnSpc>
              <a:spcBef>
                <a:spcPts val="0"/>
              </a:spcBef>
              <a:spcAft>
                <a:spcPts val="0"/>
              </a:spcAft>
              <a:buClr>
                <a:schemeClr val="lt1"/>
              </a:buClr>
              <a:buSzPts val="1800"/>
              <a:buFont typeface="Space Grotesk"/>
              <a:buChar char="●"/>
            </a:pPr>
            <a:r>
              <a:rPr lang="en" sz="1800">
                <a:solidFill>
                  <a:schemeClr val="lt1"/>
                </a:solidFill>
                <a:latin typeface="Space Grotesk"/>
                <a:ea typeface="Space Grotesk"/>
                <a:cs typeface="Space Grotesk"/>
                <a:sym typeface="Space Grotesk"/>
              </a:rPr>
              <a:t>Sources we used to compare user data with national averages</a:t>
            </a:r>
            <a:endParaRPr sz="1800">
              <a:solidFill>
                <a:schemeClr val="lt1"/>
              </a:solidFill>
              <a:latin typeface="Space Grotesk"/>
              <a:ea typeface="Space Grotesk"/>
              <a:cs typeface="Space Grotesk"/>
              <a:sym typeface="Space Grotesk"/>
            </a:endParaRPr>
          </a:p>
          <a:p>
            <a:pPr indent="-311150" lvl="1" marL="914400" marR="190500" rtl="0" algn="l">
              <a:lnSpc>
                <a:spcPct val="115000"/>
              </a:lnSpc>
              <a:spcBef>
                <a:spcPts val="0"/>
              </a:spcBef>
              <a:spcAft>
                <a:spcPts val="0"/>
              </a:spcAft>
              <a:buClr>
                <a:schemeClr val="lt1"/>
              </a:buClr>
              <a:buSzPts val="1300"/>
              <a:buFont typeface="Space Grotesk"/>
              <a:buChar char="○"/>
            </a:pPr>
            <a:r>
              <a:rPr lang="en" sz="1300">
                <a:solidFill>
                  <a:schemeClr val="lt1"/>
                </a:solidFill>
                <a:uFill>
                  <a:noFill/>
                </a:uFill>
                <a:latin typeface="Space Grotesk"/>
                <a:ea typeface="Space Grotesk"/>
                <a:cs typeface="Space Grotesk"/>
                <a:sym typeface="Space Grotesk"/>
                <a:hlinkClick r:id="rId3">
                  <a:extLst>
                    <a:ext uri="{A12FA001-AC4F-418D-AE19-62706E023703}">
                      <ahyp:hlinkClr val="tx"/>
                    </a:ext>
                  </a:extLst>
                </a:hlinkClick>
              </a:rPr>
              <a:t>The Ascent - American Households' Average Monthly Expenses: $6,081</a:t>
            </a:r>
            <a:endParaRPr sz="1300">
              <a:solidFill>
                <a:schemeClr val="lt1"/>
              </a:solidFill>
              <a:latin typeface="Space Grotesk"/>
              <a:ea typeface="Space Grotesk"/>
              <a:cs typeface="Space Grotesk"/>
              <a:sym typeface="Space Grotesk"/>
            </a:endParaRPr>
          </a:p>
          <a:p>
            <a:pPr indent="-311150" lvl="1" marL="914400" marR="190500" rtl="0" algn="l">
              <a:lnSpc>
                <a:spcPct val="115000"/>
              </a:lnSpc>
              <a:spcBef>
                <a:spcPts val="0"/>
              </a:spcBef>
              <a:spcAft>
                <a:spcPts val="0"/>
              </a:spcAft>
              <a:buClr>
                <a:schemeClr val="lt1"/>
              </a:buClr>
              <a:buSzPts val="1300"/>
              <a:buFont typeface="Space Grotesk"/>
              <a:buChar char="○"/>
            </a:pPr>
            <a:r>
              <a:rPr lang="en" sz="1300">
                <a:solidFill>
                  <a:schemeClr val="lt1"/>
                </a:solidFill>
                <a:uFill>
                  <a:noFill/>
                </a:uFill>
                <a:latin typeface="Space Grotesk"/>
                <a:ea typeface="Space Grotesk"/>
                <a:cs typeface="Space Grotesk"/>
                <a:sym typeface="Space Grotesk"/>
                <a:hlinkClick r:id="rId4">
                  <a:extLst>
                    <a:ext uri="{A12FA001-AC4F-418D-AE19-62706E023703}">
                      <ahyp:hlinkClr val="tx"/>
                    </a:ext>
                  </a:extLst>
                </a:hlinkClick>
              </a:rPr>
              <a:t>Bankrate - The Average American Household Budget</a:t>
            </a:r>
            <a:endParaRPr sz="1300">
              <a:solidFill>
                <a:schemeClr val="lt1"/>
              </a:solidFill>
              <a:latin typeface="Space Grotesk"/>
              <a:ea typeface="Space Grotesk"/>
              <a:cs typeface="Space Grotesk"/>
              <a:sym typeface="Space Grotesk"/>
            </a:endParaRPr>
          </a:p>
          <a:p>
            <a:pPr indent="-311150" lvl="1" marL="914400" marR="190500" rtl="0" algn="l">
              <a:lnSpc>
                <a:spcPct val="115000"/>
              </a:lnSpc>
              <a:spcBef>
                <a:spcPts val="0"/>
              </a:spcBef>
              <a:spcAft>
                <a:spcPts val="0"/>
              </a:spcAft>
              <a:buClr>
                <a:schemeClr val="lt1"/>
              </a:buClr>
              <a:buSzPts val="1300"/>
              <a:buFont typeface="Space Grotesk"/>
              <a:buChar char="○"/>
            </a:pPr>
            <a:r>
              <a:rPr lang="en" sz="1300">
                <a:solidFill>
                  <a:schemeClr val="lt1"/>
                </a:solidFill>
                <a:uFill>
                  <a:noFill/>
                </a:uFill>
                <a:latin typeface="Space Grotesk"/>
                <a:ea typeface="Space Grotesk"/>
                <a:cs typeface="Space Grotesk"/>
                <a:sym typeface="Space Grotesk"/>
                <a:hlinkClick r:id="rId5">
                  <a:extLst>
                    <a:ext uri="{A12FA001-AC4F-418D-AE19-62706E023703}">
                      <ahyp:hlinkClr val="tx"/>
                    </a:ext>
                  </a:extLst>
                </a:hlinkClick>
              </a:rPr>
              <a:t>ValuePenguin - Average Household Budget: How Much Does the Typical American Spend?</a:t>
            </a:r>
            <a:endParaRPr sz="1300">
              <a:solidFill>
                <a:schemeClr val="lt1"/>
              </a:solidFill>
              <a:latin typeface="Space Grotesk"/>
              <a:ea typeface="Space Grotesk"/>
              <a:cs typeface="Space Grotesk"/>
              <a:sym typeface="Space Grotesk"/>
            </a:endParaRPr>
          </a:p>
          <a:p>
            <a:pPr indent="-311150" lvl="1" marL="914400" marR="190500" rtl="0" algn="l">
              <a:lnSpc>
                <a:spcPct val="115000"/>
              </a:lnSpc>
              <a:spcBef>
                <a:spcPts val="0"/>
              </a:spcBef>
              <a:spcAft>
                <a:spcPts val="0"/>
              </a:spcAft>
              <a:buClr>
                <a:schemeClr val="lt1"/>
              </a:buClr>
              <a:buSzPts val="1300"/>
              <a:buFont typeface="Space Grotesk"/>
              <a:buChar char="○"/>
            </a:pPr>
            <a:r>
              <a:rPr lang="en" sz="1300">
                <a:solidFill>
                  <a:schemeClr val="lt1"/>
                </a:solidFill>
                <a:uFill>
                  <a:noFill/>
                </a:uFill>
                <a:latin typeface="Space Grotesk"/>
                <a:ea typeface="Space Grotesk"/>
                <a:cs typeface="Space Grotesk"/>
                <a:sym typeface="Space Grotesk"/>
                <a:hlinkClick r:id="rId6">
                  <a:extLst>
                    <a:ext uri="{A12FA001-AC4F-418D-AE19-62706E023703}">
                      <ahyp:hlinkClr val="tx"/>
                    </a:ext>
                  </a:extLst>
                </a:hlinkClick>
              </a:rPr>
              <a:t>RentCafe - Average Rent in the U.S.</a:t>
            </a:r>
            <a:endParaRPr sz="1300">
              <a:solidFill>
                <a:schemeClr val="lt1"/>
              </a:solidFill>
              <a:latin typeface="Space Grotesk"/>
              <a:ea typeface="Space Grotesk"/>
              <a:cs typeface="Space Grotesk"/>
              <a:sym typeface="Space Grotesk"/>
            </a:endParaRPr>
          </a:p>
          <a:p>
            <a:pPr indent="-311150" lvl="1" marL="914400" marR="190500" rtl="0" algn="l">
              <a:lnSpc>
                <a:spcPct val="115000"/>
              </a:lnSpc>
              <a:spcBef>
                <a:spcPts val="0"/>
              </a:spcBef>
              <a:spcAft>
                <a:spcPts val="0"/>
              </a:spcAft>
              <a:buClr>
                <a:schemeClr val="lt1"/>
              </a:buClr>
              <a:buSzPts val="1300"/>
              <a:buFont typeface="Space Grotesk"/>
              <a:buChar char="○"/>
            </a:pPr>
            <a:r>
              <a:rPr lang="en" sz="1300">
                <a:solidFill>
                  <a:schemeClr val="lt1"/>
                </a:solidFill>
                <a:uFill>
                  <a:noFill/>
                </a:uFill>
                <a:latin typeface="Space Grotesk"/>
                <a:ea typeface="Space Grotesk"/>
                <a:cs typeface="Space Grotesk"/>
                <a:sym typeface="Space Grotesk"/>
                <a:hlinkClick r:id="rId7">
                  <a:extLst>
                    <a:ext uri="{A12FA001-AC4F-418D-AE19-62706E023703}">
                      <ahyp:hlinkClr val="tx"/>
                    </a:ext>
                  </a:extLst>
                </a:hlinkClick>
              </a:rPr>
              <a:t>J.D. POWER - RentCafe - How Much Do People Spend On Gas Each Month?</a:t>
            </a:r>
            <a:endParaRPr sz="1300">
              <a:solidFill>
                <a:schemeClr val="dk2"/>
              </a:solidFill>
            </a:endParaRPr>
          </a:p>
        </p:txBody>
      </p:sp>
      <p:sp>
        <p:nvSpPr>
          <p:cNvPr id="112" name="Google Shape;112;p17"/>
          <p:cNvSpPr/>
          <p:nvPr/>
        </p:nvSpPr>
        <p:spPr>
          <a:xfrm>
            <a:off x="2003975" y="2533800"/>
            <a:ext cx="3909300" cy="75900"/>
          </a:xfrm>
          <a:prstGeom prst="rect">
            <a:avLst/>
          </a:prstGeom>
          <a:solidFill>
            <a:srgbClr val="639385"/>
          </a:solidFill>
          <a:ln cap="flat" cmpd="sng" w="9525">
            <a:solidFill>
              <a:srgbClr val="63938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3" name="Google Shape;113;p17"/>
          <p:cNvSpPr/>
          <p:nvPr/>
        </p:nvSpPr>
        <p:spPr>
          <a:xfrm rot="-5400000">
            <a:off x="1845138" y="2450357"/>
            <a:ext cx="75300" cy="242400"/>
          </a:xfrm>
          <a:prstGeom prst="triangle">
            <a:avLst>
              <a:gd fmla="val 50000" name="adj"/>
            </a:avLst>
          </a:prstGeom>
          <a:solidFill>
            <a:srgbClr val="639385"/>
          </a:solidFill>
          <a:ln cap="flat" cmpd="sng" w="9525">
            <a:solidFill>
              <a:srgbClr val="63938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4" name="Google Shape;114;p17"/>
          <p:cNvSpPr/>
          <p:nvPr/>
        </p:nvSpPr>
        <p:spPr>
          <a:xfrm rot="5400000">
            <a:off x="5996838" y="2450257"/>
            <a:ext cx="75300" cy="242400"/>
          </a:xfrm>
          <a:prstGeom prst="triangle">
            <a:avLst>
              <a:gd fmla="val 50000" name="adj"/>
            </a:avLst>
          </a:prstGeom>
          <a:solidFill>
            <a:srgbClr val="639385"/>
          </a:solidFill>
          <a:ln cap="flat" cmpd="sng" w="9525">
            <a:solidFill>
              <a:srgbClr val="63938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39385"/>
        </a:solidFill>
      </p:bgPr>
    </p:bg>
    <p:spTree>
      <p:nvGrpSpPr>
        <p:cNvPr id="118" name="Shape 118"/>
        <p:cNvGrpSpPr/>
        <p:nvPr/>
      </p:nvGrpSpPr>
      <p:grpSpPr>
        <a:xfrm>
          <a:off x="0" y="0"/>
          <a:ext cx="0" cy="0"/>
          <a:chOff x="0" y="0"/>
          <a:chExt cx="0" cy="0"/>
        </a:xfrm>
      </p:grpSpPr>
      <p:sp>
        <p:nvSpPr>
          <p:cNvPr id="119" name="Google Shape;119;p18"/>
          <p:cNvSpPr/>
          <p:nvPr/>
        </p:nvSpPr>
        <p:spPr>
          <a:xfrm>
            <a:off x="4350838" y="834375"/>
            <a:ext cx="3866400" cy="3633600"/>
          </a:xfrm>
          <a:prstGeom prst="rect">
            <a:avLst/>
          </a:prstGeom>
          <a:solidFill>
            <a:srgbClr val="578B78"/>
          </a:solidFill>
          <a:ln cap="flat" cmpd="sng" w="9525">
            <a:solidFill>
              <a:srgbClr val="578B7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0" name="Google Shape;120;p18"/>
          <p:cNvSpPr/>
          <p:nvPr/>
        </p:nvSpPr>
        <p:spPr>
          <a:xfrm>
            <a:off x="8686725" y="6150"/>
            <a:ext cx="454200" cy="5143500"/>
          </a:xfrm>
          <a:prstGeom prst="rect">
            <a:avLst/>
          </a:prstGeom>
          <a:solidFill>
            <a:srgbClr val="120309"/>
          </a:solidFill>
          <a:ln cap="flat" cmpd="sng" w="9525">
            <a:solidFill>
              <a:srgbClr val="12030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1" name="Google Shape;121;p18"/>
          <p:cNvSpPr/>
          <p:nvPr/>
        </p:nvSpPr>
        <p:spPr>
          <a:xfrm>
            <a:off x="8335500" y="2259000"/>
            <a:ext cx="702600" cy="637800"/>
          </a:xfrm>
          <a:prstGeom prst="diamond">
            <a:avLst/>
          </a:prstGeom>
          <a:solidFill>
            <a:srgbClr val="120309"/>
          </a:solidFill>
          <a:ln cap="flat" cmpd="sng" w="9525">
            <a:solidFill>
              <a:srgbClr val="12030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2" name="Google Shape;122;p18"/>
          <p:cNvSpPr/>
          <p:nvPr/>
        </p:nvSpPr>
        <p:spPr>
          <a:xfrm>
            <a:off x="4777500" y="429475"/>
            <a:ext cx="3909300" cy="75900"/>
          </a:xfrm>
          <a:prstGeom prst="rect">
            <a:avLst/>
          </a:prstGeom>
          <a:solidFill>
            <a:srgbClr val="120309"/>
          </a:solidFill>
          <a:ln cap="flat" cmpd="sng" w="9525">
            <a:solidFill>
              <a:srgbClr val="12030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3" name="Google Shape;123;p18"/>
          <p:cNvSpPr/>
          <p:nvPr/>
        </p:nvSpPr>
        <p:spPr>
          <a:xfrm rot="-5400000">
            <a:off x="4618650" y="346332"/>
            <a:ext cx="75300" cy="242400"/>
          </a:xfrm>
          <a:prstGeom prst="triangle">
            <a:avLst>
              <a:gd fmla="val 50000" name="adj"/>
            </a:avLst>
          </a:prstGeom>
          <a:solidFill>
            <a:srgbClr val="120309"/>
          </a:solidFill>
          <a:ln cap="flat" cmpd="sng" w="9525">
            <a:solidFill>
              <a:srgbClr val="12030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4" name="Google Shape;124;p18"/>
          <p:cNvSpPr txBox="1"/>
          <p:nvPr>
            <p:ph type="title"/>
          </p:nvPr>
        </p:nvSpPr>
        <p:spPr>
          <a:xfrm>
            <a:off x="0" y="181175"/>
            <a:ext cx="45351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2100">
                <a:solidFill>
                  <a:schemeClr val="lt1"/>
                </a:solidFill>
                <a:latin typeface="Space Mono"/>
                <a:ea typeface="Space Mono"/>
                <a:cs typeface="Space Mono"/>
                <a:sym typeface="Space Mono"/>
              </a:rPr>
              <a:t>DATA CLEANUP</a:t>
            </a:r>
            <a:endParaRPr b="1" sz="2300">
              <a:solidFill>
                <a:schemeClr val="lt1"/>
              </a:solidFill>
              <a:latin typeface="Space Mono"/>
              <a:ea typeface="Space Mono"/>
              <a:cs typeface="Space Mono"/>
              <a:sym typeface="Space Mono"/>
            </a:endParaRPr>
          </a:p>
        </p:txBody>
      </p:sp>
      <p:sp>
        <p:nvSpPr>
          <p:cNvPr id="125" name="Google Shape;125;p18"/>
          <p:cNvSpPr txBox="1"/>
          <p:nvPr>
            <p:ph idx="1" type="body"/>
          </p:nvPr>
        </p:nvSpPr>
        <p:spPr>
          <a:xfrm>
            <a:off x="323325" y="1158225"/>
            <a:ext cx="4027500" cy="2985900"/>
          </a:xfrm>
          <a:prstGeom prst="rect">
            <a:avLst/>
          </a:prstGeom>
          <a:noFill/>
        </p:spPr>
        <p:txBody>
          <a:bodyPr anchorCtr="0" anchor="ctr" bIns="91425" lIns="91425" spcFirstLastPara="1" rIns="91425" wrap="square" tIns="91425">
            <a:normAutofit lnSpcReduction="20000"/>
          </a:bodyPr>
          <a:lstStyle/>
          <a:p>
            <a:pPr indent="-342900" lvl="0" marL="457200" rtl="0" algn="l">
              <a:lnSpc>
                <a:spcPct val="95000"/>
              </a:lnSpc>
              <a:spcBef>
                <a:spcPts val="0"/>
              </a:spcBef>
              <a:spcAft>
                <a:spcPts val="0"/>
              </a:spcAft>
              <a:buClr>
                <a:schemeClr val="lt1"/>
              </a:buClr>
              <a:buSzPts val="1800"/>
              <a:buFont typeface="Space Grotesk"/>
              <a:buChar char="●"/>
            </a:pPr>
            <a:r>
              <a:rPr lang="en">
                <a:solidFill>
                  <a:schemeClr val="lt1"/>
                </a:solidFill>
                <a:latin typeface="Space Grotesk"/>
                <a:ea typeface="Space Grotesk"/>
                <a:cs typeface="Space Grotesk"/>
                <a:sym typeface="Space Grotesk"/>
              </a:rPr>
              <a:t>Clean up data to identify and handle null values.</a:t>
            </a:r>
            <a:endParaRPr>
              <a:solidFill>
                <a:schemeClr val="lt1"/>
              </a:solidFill>
              <a:latin typeface="Space Grotesk"/>
              <a:ea typeface="Space Grotesk"/>
              <a:cs typeface="Space Grotesk"/>
              <a:sym typeface="Space Grotesk"/>
            </a:endParaRPr>
          </a:p>
          <a:p>
            <a:pPr indent="-342900" lvl="0" marL="457200" rtl="0" algn="l">
              <a:lnSpc>
                <a:spcPct val="95000"/>
              </a:lnSpc>
              <a:spcBef>
                <a:spcPts val="0"/>
              </a:spcBef>
              <a:spcAft>
                <a:spcPts val="0"/>
              </a:spcAft>
              <a:buClr>
                <a:schemeClr val="lt1"/>
              </a:buClr>
              <a:buSzPts val="1800"/>
              <a:buFont typeface="Space Grotesk"/>
              <a:buChar char="●"/>
            </a:pPr>
            <a:r>
              <a:rPr lang="en">
                <a:solidFill>
                  <a:schemeClr val="lt1"/>
                </a:solidFill>
                <a:latin typeface="Space Grotesk"/>
                <a:ea typeface="Space Grotesk"/>
                <a:cs typeface="Space Grotesk"/>
                <a:sym typeface="Space Grotesk"/>
              </a:rPr>
              <a:t>Check data types for consistency.</a:t>
            </a:r>
            <a:endParaRPr>
              <a:solidFill>
                <a:schemeClr val="lt1"/>
              </a:solidFill>
              <a:latin typeface="Space Grotesk"/>
              <a:ea typeface="Space Grotesk"/>
              <a:cs typeface="Space Grotesk"/>
              <a:sym typeface="Space Grotesk"/>
            </a:endParaRPr>
          </a:p>
          <a:p>
            <a:pPr indent="-342900" lvl="0" marL="457200" rtl="0" algn="l">
              <a:lnSpc>
                <a:spcPct val="95000"/>
              </a:lnSpc>
              <a:spcBef>
                <a:spcPts val="0"/>
              </a:spcBef>
              <a:spcAft>
                <a:spcPts val="0"/>
              </a:spcAft>
              <a:buClr>
                <a:schemeClr val="lt1"/>
              </a:buClr>
              <a:buSzPts val="1800"/>
              <a:buFont typeface="Space Grotesk"/>
              <a:buChar char="●"/>
            </a:pPr>
            <a:r>
              <a:rPr lang="en">
                <a:solidFill>
                  <a:schemeClr val="lt1"/>
                </a:solidFill>
                <a:latin typeface="Space Grotesk"/>
                <a:ea typeface="Space Grotesk"/>
                <a:cs typeface="Space Grotesk"/>
                <a:sym typeface="Space Grotesk"/>
              </a:rPr>
              <a:t>Drop the “Account Name" column.</a:t>
            </a:r>
            <a:endParaRPr>
              <a:solidFill>
                <a:schemeClr val="lt1"/>
              </a:solidFill>
              <a:latin typeface="Space Grotesk"/>
              <a:ea typeface="Space Grotesk"/>
              <a:cs typeface="Space Grotesk"/>
              <a:sym typeface="Space Grotesk"/>
            </a:endParaRPr>
          </a:p>
          <a:p>
            <a:pPr indent="-342900" lvl="0" marL="457200" rtl="0" algn="l">
              <a:lnSpc>
                <a:spcPct val="95000"/>
              </a:lnSpc>
              <a:spcBef>
                <a:spcPts val="0"/>
              </a:spcBef>
              <a:spcAft>
                <a:spcPts val="0"/>
              </a:spcAft>
              <a:buClr>
                <a:schemeClr val="lt1"/>
              </a:buClr>
              <a:buSzPts val="1800"/>
              <a:buFont typeface="Space Grotesk"/>
              <a:buChar char="●"/>
            </a:pPr>
            <a:r>
              <a:rPr lang="en">
                <a:solidFill>
                  <a:schemeClr val="lt1"/>
                </a:solidFill>
                <a:latin typeface="Space Grotesk"/>
                <a:ea typeface="Space Grotesk"/>
                <a:cs typeface="Space Grotesk"/>
                <a:sym typeface="Space Grotesk"/>
              </a:rPr>
              <a:t>Group and categorize the data.</a:t>
            </a:r>
            <a:endParaRPr>
              <a:solidFill>
                <a:schemeClr val="lt1"/>
              </a:solidFill>
              <a:latin typeface="Space Grotesk"/>
              <a:ea typeface="Space Grotesk"/>
              <a:cs typeface="Space Grotesk"/>
              <a:sym typeface="Space Grotesk"/>
            </a:endParaRPr>
          </a:p>
          <a:p>
            <a:pPr indent="-342900" lvl="0" marL="457200" rtl="0" algn="l">
              <a:lnSpc>
                <a:spcPct val="95000"/>
              </a:lnSpc>
              <a:spcBef>
                <a:spcPts val="0"/>
              </a:spcBef>
              <a:spcAft>
                <a:spcPts val="0"/>
              </a:spcAft>
              <a:buClr>
                <a:schemeClr val="lt1"/>
              </a:buClr>
              <a:buSzPts val="1800"/>
              <a:buFont typeface="Space Grotesk"/>
              <a:buChar char="●"/>
            </a:pPr>
            <a:r>
              <a:rPr lang="en">
                <a:solidFill>
                  <a:schemeClr val="lt1"/>
                </a:solidFill>
                <a:latin typeface="Space Grotesk"/>
                <a:ea typeface="Space Grotesk"/>
                <a:cs typeface="Space Grotesk"/>
                <a:sym typeface="Space Grotesk"/>
              </a:rPr>
              <a:t>Group data by “Month” and sum the amounts.</a:t>
            </a:r>
            <a:endParaRPr>
              <a:solidFill>
                <a:schemeClr val="lt1"/>
              </a:solidFill>
              <a:latin typeface="Space Grotesk"/>
              <a:ea typeface="Space Grotesk"/>
              <a:cs typeface="Space Grotesk"/>
              <a:sym typeface="Space Grotesk"/>
            </a:endParaRPr>
          </a:p>
          <a:p>
            <a:pPr indent="-342900" lvl="0" marL="457200" rtl="0" algn="l">
              <a:lnSpc>
                <a:spcPct val="95000"/>
              </a:lnSpc>
              <a:spcBef>
                <a:spcPts val="0"/>
              </a:spcBef>
              <a:spcAft>
                <a:spcPts val="0"/>
              </a:spcAft>
              <a:buClr>
                <a:schemeClr val="lt1"/>
              </a:buClr>
              <a:buSzPts val="1800"/>
              <a:buFont typeface="Space Grotesk"/>
              <a:buChar char="●"/>
            </a:pPr>
            <a:r>
              <a:rPr lang="en">
                <a:solidFill>
                  <a:schemeClr val="lt1"/>
                </a:solidFill>
                <a:latin typeface="Space Grotesk"/>
                <a:ea typeface="Space Grotesk"/>
                <a:cs typeface="Space Grotesk"/>
                <a:sym typeface="Space Grotesk"/>
              </a:rPr>
              <a:t>Convert the “Month" column to a categorical data type with a specified order.</a:t>
            </a:r>
            <a:endParaRPr>
              <a:solidFill>
                <a:schemeClr val="lt1"/>
              </a:solidFill>
              <a:latin typeface="Space Grotesk"/>
              <a:ea typeface="Space Grotesk"/>
              <a:cs typeface="Space Grotesk"/>
              <a:sym typeface="Space Grotesk"/>
            </a:endParaRPr>
          </a:p>
        </p:txBody>
      </p:sp>
      <p:pic>
        <p:nvPicPr>
          <p:cNvPr id="126" name="Google Shape;126;p18"/>
          <p:cNvPicPr preferRelativeResize="0"/>
          <p:nvPr/>
        </p:nvPicPr>
        <p:blipFill>
          <a:blip r:embed="rId3">
            <a:alphaModFix/>
          </a:blip>
          <a:stretch>
            <a:fillRect/>
          </a:stretch>
        </p:blipFill>
        <p:spPr>
          <a:xfrm>
            <a:off x="4551298" y="1022400"/>
            <a:ext cx="3465475" cy="32575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20309"/>
        </a:solidFill>
      </p:bgPr>
    </p:bg>
    <p:spTree>
      <p:nvGrpSpPr>
        <p:cNvPr id="130" name="Shape 130"/>
        <p:cNvGrpSpPr/>
        <p:nvPr/>
      </p:nvGrpSpPr>
      <p:grpSpPr>
        <a:xfrm>
          <a:off x="0" y="0"/>
          <a:ext cx="0" cy="0"/>
          <a:chOff x="0" y="0"/>
          <a:chExt cx="0" cy="0"/>
        </a:xfrm>
      </p:grpSpPr>
      <p:sp>
        <p:nvSpPr>
          <p:cNvPr id="131" name="Google Shape;131;p19"/>
          <p:cNvSpPr/>
          <p:nvPr/>
        </p:nvSpPr>
        <p:spPr>
          <a:xfrm>
            <a:off x="8686725" y="6150"/>
            <a:ext cx="454200" cy="5143500"/>
          </a:xfrm>
          <a:prstGeom prst="rect">
            <a:avLst/>
          </a:prstGeom>
          <a:solidFill>
            <a:srgbClr val="545B61"/>
          </a:solidFill>
          <a:ln cap="flat" cmpd="sng" w="9525">
            <a:solidFill>
              <a:srgbClr val="545B6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32" name="Google Shape;132;p19"/>
          <p:cNvSpPr/>
          <p:nvPr/>
        </p:nvSpPr>
        <p:spPr>
          <a:xfrm>
            <a:off x="8335500" y="2259000"/>
            <a:ext cx="702600" cy="637800"/>
          </a:xfrm>
          <a:prstGeom prst="diamond">
            <a:avLst/>
          </a:prstGeom>
          <a:solidFill>
            <a:srgbClr val="545B61"/>
          </a:solidFill>
          <a:ln cap="flat" cmpd="sng" w="9525">
            <a:solidFill>
              <a:srgbClr val="545B6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33" name="Google Shape;133;p19"/>
          <p:cNvSpPr/>
          <p:nvPr/>
        </p:nvSpPr>
        <p:spPr>
          <a:xfrm>
            <a:off x="4777500" y="429475"/>
            <a:ext cx="3909300" cy="75900"/>
          </a:xfrm>
          <a:prstGeom prst="rect">
            <a:avLst/>
          </a:prstGeom>
          <a:solidFill>
            <a:srgbClr val="545B61"/>
          </a:solidFill>
          <a:ln cap="flat" cmpd="sng" w="9525">
            <a:solidFill>
              <a:srgbClr val="545B6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34" name="Google Shape;134;p19"/>
          <p:cNvSpPr/>
          <p:nvPr/>
        </p:nvSpPr>
        <p:spPr>
          <a:xfrm rot="-5400000">
            <a:off x="4618650" y="346332"/>
            <a:ext cx="75300" cy="242400"/>
          </a:xfrm>
          <a:prstGeom prst="triangle">
            <a:avLst>
              <a:gd fmla="val 50000" name="adj"/>
            </a:avLst>
          </a:prstGeom>
          <a:solidFill>
            <a:srgbClr val="545B61"/>
          </a:solidFill>
          <a:ln cap="flat" cmpd="sng" w="9525">
            <a:solidFill>
              <a:srgbClr val="545B6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35" name="Google Shape;135;p19"/>
          <p:cNvSpPr txBox="1"/>
          <p:nvPr>
            <p:ph type="title"/>
          </p:nvPr>
        </p:nvSpPr>
        <p:spPr>
          <a:xfrm>
            <a:off x="0" y="181175"/>
            <a:ext cx="45351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2100">
                <a:solidFill>
                  <a:schemeClr val="lt1"/>
                </a:solidFill>
                <a:latin typeface="Space Mono"/>
                <a:ea typeface="Space Mono"/>
                <a:cs typeface="Space Mono"/>
                <a:sym typeface="Space Mono"/>
              </a:rPr>
              <a:t>DATA EXPLORATION</a:t>
            </a:r>
            <a:endParaRPr b="1" sz="2300">
              <a:solidFill>
                <a:schemeClr val="lt1"/>
              </a:solidFill>
              <a:latin typeface="Space Mono"/>
              <a:ea typeface="Space Mono"/>
              <a:cs typeface="Space Mono"/>
              <a:sym typeface="Space Mono"/>
            </a:endParaRPr>
          </a:p>
        </p:txBody>
      </p:sp>
      <p:sp>
        <p:nvSpPr>
          <p:cNvPr id="136" name="Google Shape;136;p19"/>
          <p:cNvSpPr txBox="1"/>
          <p:nvPr>
            <p:ph idx="1" type="body"/>
          </p:nvPr>
        </p:nvSpPr>
        <p:spPr>
          <a:xfrm>
            <a:off x="298200" y="1084950"/>
            <a:ext cx="8037300" cy="2985900"/>
          </a:xfrm>
          <a:prstGeom prst="rect">
            <a:avLst/>
          </a:prstGeom>
          <a:noFill/>
        </p:spPr>
        <p:txBody>
          <a:bodyPr anchorCtr="0" anchor="ctr" bIns="91425" lIns="91425" spcFirstLastPara="1" rIns="91425" wrap="square" tIns="91425">
            <a:normAutofit/>
          </a:bodyPr>
          <a:lstStyle/>
          <a:p>
            <a:pPr indent="-342900" lvl="0" marL="457200" rtl="0" algn="l">
              <a:lnSpc>
                <a:spcPct val="95000"/>
              </a:lnSpc>
              <a:spcBef>
                <a:spcPts val="0"/>
              </a:spcBef>
              <a:spcAft>
                <a:spcPts val="0"/>
              </a:spcAft>
              <a:buClr>
                <a:schemeClr val="lt1"/>
              </a:buClr>
              <a:buSzPts val="1800"/>
              <a:buFont typeface="Space Grotesk"/>
              <a:buChar char="●"/>
            </a:pPr>
            <a:r>
              <a:rPr lang="en">
                <a:solidFill>
                  <a:schemeClr val="lt1"/>
                </a:solidFill>
                <a:latin typeface="Space Grotesk"/>
                <a:ea typeface="Space Grotesk"/>
                <a:cs typeface="Space Grotesk"/>
                <a:sym typeface="Space Grotesk"/>
              </a:rPr>
              <a:t>Insights</a:t>
            </a:r>
            <a:endParaRPr>
              <a:solidFill>
                <a:schemeClr val="lt1"/>
              </a:solidFill>
              <a:latin typeface="Space Grotesk"/>
              <a:ea typeface="Space Grotesk"/>
              <a:cs typeface="Space Grotesk"/>
              <a:sym typeface="Space Grotesk"/>
            </a:endParaRPr>
          </a:p>
          <a:p>
            <a:pPr indent="-317500" lvl="1" marL="914400" rtl="0" algn="l">
              <a:lnSpc>
                <a:spcPct val="95000"/>
              </a:lnSpc>
              <a:spcBef>
                <a:spcPts val="0"/>
              </a:spcBef>
              <a:spcAft>
                <a:spcPts val="0"/>
              </a:spcAft>
              <a:buClr>
                <a:schemeClr val="lt1"/>
              </a:buClr>
              <a:buSzPts val="1400"/>
              <a:buFont typeface="Space Grotesk"/>
              <a:buChar char="○"/>
            </a:pPr>
            <a:r>
              <a:rPr lang="en">
                <a:solidFill>
                  <a:schemeClr val="lt1"/>
                </a:solidFill>
                <a:latin typeface="Space Grotesk"/>
                <a:ea typeface="Space Grotesk"/>
                <a:cs typeface="Space Grotesk"/>
                <a:sym typeface="Space Grotesk"/>
              </a:rPr>
              <a:t>Account numbers - could provide a deep analysis</a:t>
            </a:r>
            <a:endParaRPr>
              <a:solidFill>
                <a:schemeClr val="lt1"/>
              </a:solidFill>
              <a:latin typeface="Space Grotesk"/>
              <a:ea typeface="Space Grotesk"/>
              <a:cs typeface="Space Grotesk"/>
              <a:sym typeface="Space Grotesk"/>
            </a:endParaRPr>
          </a:p>
          <a:p>
            <a:pPr indent="-342900" lvl="0" marL="457200" rtl="0" algn="l">
              <a:lnSpc>
                <a:spcPct val="95000"/>
              </a:lnSpc>
              <a:spcBef>
                <a:spcPts val="0"/>
              </a:spcBef>
              <a:spcAft>
                <a:spcPts val="0"/>
              </a:spcAft>
              <a:buClr>
                <a:schemeClr val="lt1"/>
              </a:buClr>
              <a:buSzPts val="1800"/>
              <a:buFont typeface="Space Grotesk"/>
              <a:buChar char="●"/>
            </a:pPr>
            <a:r>
              <a:rPr lang="en">
                <a:solidFill>
                  <a:schemeClr val="lt1"/>
                </a:solidFill>
                <a:latin typeface="Space Grotesk"/>
                <a:ea typeface="Space Grotesk"/>
                <a:cs typeface="Space Grotesk"/>
                <a:sym typeface="Space Grotesk"/>
              </a:rPr>
              <a:t>Problems</a:t>
            </a:r>
            <a:endParaRPr>
              <a:solidFill>
                <a:schemeClr val="lt1"/>
              </a:solidFill>
              <a:latin typeface="Space Grotesk"/>
              <a:ea typeface="Space Grotesk"/>
              <a:cs typeface="Space Grotesk"/>
              <a:sym typeface="Space Grotesk"/>
            </a:endParaRPr>
          </a:p>
          <a:p>
            <a:pPr indent="-317500" lvl="1" marL="914400" rtl="0" algn="l">
              <a:lnSpc>
                <a:spcPct val="95000"/>
              </a:lnSpc>
              <a:spcBef>
                <a:spcPts val="0"/>
              </a:spcBef>
              <a:spcAft>
                <a:spcPts val="0"/>
              </a:spcAft>
              <a:buClr>
                <a:schemeClr val="lt1"/>
              </a:buClr>
              <a:buSzPts val="1400"/>
              <a:buFont typeface="Space Grotesk"/>
              <a:buChar char="○"/>
            </a:pPr>
            <a:r>
              <a:rPr lang="en">
                <a:solidFill>
                  <a:schemeClr val="lt1"/>
                </a:solidFill>
                <a:latin typeface="Space Grotesk"/>
                <a:ea typeface="Space Grotesk"/>
                <a:cs typeface="Space Grotesk"/>
                <a:sym typeface="Space Grotesk"/>
              </a:rPr>
              <a:t>Account numbers - removed for a simplified, general expense statement</a:t>
            </a:r>
            <a:endParaRPr>
              <a:solidFill>
                <a:schemeClr val="lt1"/>
              </a:solidFill>
              <a:latin typeface="Space Grotesk"/>
              <a:ea typeface="Space Grotesk"/>
              <a:cs typeface="Space Grotesk"/>
              <a:sym typeface="Space Grotesk"/>
            </a:endParaRPr>
          </a:p>
          <a:p>
            <a:pPr indent="-342900" lvl="0" marL="457200" rtl="0" algn="l">
              <a:lnSpc>
                <a:spcPct val="95000"/>
              </a:lnSpc>
              <a:spcBef>
                <a:spcPts val="0"/>
              </a:spcBef>
              <a:spcAft>
                <a:spcPts val="0"/>
              </a:spcAft>
              <a:buClr>
                <a:schemeClr val="lt1"/>
              </a:buClr>
              <a:buSzPts val="1800"/>
              <a:buFont typeface="Space Grotesk"/>
              <a:buChar char="●"/>
            </a:pPr>
            <a:r>
              <a:rPr lang="en">
                <a:solidFill>
                  <a:schemeClr val="lt1"/>
                </a:solidFill>
                <a:latin typeface="Space Grotesk"/>
                <a:ea typeface="Space Grotesk"/>
                <a:cs typeface="Space Grotesk"/>
                <a:sym typeface="Space Grotesk"/>
              </a:rPr>
              <a:t>Interesting Finds</a:t>
            </a:r>
            <a:endParaRPr>
              <a:solidFill>
                <a:schemeClr val="lt1"/>
              </a:solidFill>
              <a:latin typeface="Space Grotesk"/>
              <a:ea typeface="Space Grotesk"/>
              <a:cs typeface="Space Grotesk"/>
              <a:sym typeface="Space Grotesk"/>
            </a:endParaRPr>
          </a:p>
          <a:p>
            <a:pPr indent="-317500" lvl="1" marL="914400" rtl="0" algn="l">
              <a:lnSpc>
                <a:spcPct val="95000"/>
              </a:lnSpc>
              <a:spcBef>
                <a:spcPts val="0"/>
              </a:spcBef>
              <a:spcAft>
                <a:spcPts val="0"/>
              </a:spcAft>
              <a:buClr>
                <a:schemeClr val="lt1"/>
              </a:buClr>
              <a:buSzPts val="1400"/>
              <a:buFont typeface="Space Grotesk"/>
              <a:buChar char="○"/>
            </a:pPr>
            <a:r>
              <a:rPr lang="en">
                <a:solidFill>
                  <a:schemeClr val="lt1"/>
                </a:solidFill>
                <a:latin typeface="Space Grotesk"/>
                <a:ea typeface="Space Grotesk"/>
                <a:cs typeface="Space Grotesk"/>
                <a:sym typeface="Space Grotesk"/>
              </a:rPr>
              <a:t>New data libraries</a:t>
            </a:r>
            <a:endParaRPr>
              <a:solidFill>
                <a:schemeClr val="lt1"/>
              </a:solidFill>
              <a:latin typeface="Space Grotesk"/>
              <a:ea typeface="Space Grotesk"/>
              <a:cs typeface="Space Grotesk"/>
              <a:sym typeface="Space Grotesk"/>
            </a:endParaRPr>
          </a:p>
          <a:p>
            <a:pPr indent="-317500" lvl="2" marL="1371600" rtl="0" algn="l">
              <a:lnSpc>
                <a:spcPct val="95000"/>
              </a:lnSpc>
              <a:spcBef>
                <a:spcPts val="0"/>
              </a:spcBef>
              <a:spcAft>
                <a:spcPts val="0"/>
              </a:spcAft>
              <a:buClr>
                <a:schemeClr val="lt1"/>
              </a:buClr>
              <a:buSzPts val="1400"/>
              <a:buFont typeface="Space Grotesk"/>
              <a:buChar char="■"/>
            </a:pPr>
            <a:r>
              <a:rPr lang="en">
                <a:solidFill>
                  <a:schemeClr val="lt1"/>
                </a:solidFill>
                <a:latin typeface="Space Grotesk"/>
                <a:ea typeface="Space Grotesk"/>
                <a:cs typeface="Space Grotesk"/>
                <a:sym typeface="Space Grotesk"/>
              </a:rPr>
              <a:t>Panel - helped to create widgets, which allowed for further categorization</a:t>
            </a:r>
            <a:endParaRPr>
              <a:solidFill>
                <a:schemeClr val="lt1"/>
              </a:solidFill>
              <a:latin typeface="Space Grotesk"/>
              <a:ea typeface="Space Grotesk"/>
              <a:cs typeface="Space Grotesk"/>
              <a:sym typeface="Space Grotesk"/>
            </a:endParaRPr>
          </a:p>
          <a:p>
            <a:pPr indent="-317500" lvl="2" marL="1371600" rtl="0" algn="l">
              <a:lnSpc>
                <a:spcPct val="95000"/>
              </a:lnSpc>
              <a:spcBef>
                <a:spcPts val="0"/>
              </a:spcBef>
              <a:spcAft>
                <a:spcPts val="0"/>
              </a:spcAft>
              <a:buClr>
                <a:schemeClr val="lt1"/>
              </a:buClr>
              <a:buSzPts val="1400"/>
              <a:buFont typeface="Space Grotesk"/>
              <a:buChar char="■"/>
            </a:pPr>
            <a:r>
              <a:rPr lang="en">
                <a:solidFill>
                  <a:schemeClr val="lt1"/>
                </a:solidFill>
                <a:latin typeface="Space Grotesk"/>
                <a:ea typeface="Space Grotesk"/>
                <a:cs typeface="Space Grotesk"/>
                <a:sym typeface="Space Grotesk"/>
              </a:rPr>
              <a:t>Sys - allows the program to stop running once user satisfaction is reached</a:t>
            </a:r>
            <a:endParaRPr>
              <a:solidFill>
                <a:schemeClr val="lt1"/>
              </a:solidFill>
              <a:latin typeface="Space Grotesk"/>
              <a:ea typeface="Space Grotesk"/>
              <a:cs typeface="Space Grotesk"/>
              <a:sym typeface="Space Grotesk"/>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545B61"/>
        </a:solidFill>
      </p:bgPr>
    </p:bg>
    <p:spTree>
      <p:nvGrpSpPr>
        <p:cNvPr id="140" name="Shape 140"/>
        <p:cNvGrpSpPr/>
        <p:nvPr/>
      </p:nvGrpSpPr>
      <p:grpSpPr>
        <a:xfrm>
          <a:off x="0" y="0"/>
          <a:ext cx="0" cy="0"/>
          <a:chOff x="0" y="0"/>
          <a:chExt cx="0" cy="0"/>
        </a:xfrm>
      </p:grpSpPr>
      <p:sp>
        <p:nvSpPr>
          <p:cNvPr id="141" name="Google Shape;141;p20"/>
          <p:cNvSpPr/>
          <p:nvPr/>
        </p:nvSpPr>
        <p:spPr>
          <a:xfrm>
            <a:off x="8686725" y="6150"/>
            <a:ext cx="454200" cy="5143500"/>
          </a:xfrm>
          <a:prstGeom prst="rect">
            <a:avLst/>
          </a:prstGeom>
          <a:solidFill>
            <a:srgbClr val="3D7B5E"/>
          </a:solidFill>
          <a:ln cap="flat" cmpd="sng" w="9525">
            <a:solidFill>
              <a:srgbClr val="3D7B5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42" name="Google Shape;142;p20"/>
          <p:cNvSpPr/>
          <p:nvPr/>
        </p:nvSpPr>
        <p:spPr>
          <a:xfrm>
            <a:off x="8335500" y="2259000"/>
            <a:ext cx="702600" cy="637800"/>
          </a:xfrm>
          <a:prstGeom prst="diamond">
            <a:avLst/>
          </a:prstGeom>
          <a:solidFill>
            <a:srgbClr val="3D7B5E"/>
          </a:solidFill>
          <a:ln cap="flat" cmpd="sng" w="9525">
            <a:solidFill>
              <a:srgbClr val="3D7B5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43" name="Google Shape;143;p20"/>
          <p:cNvSpPr/>
          <p:nvPr/>
        </p:nvSpPr>
        <p:spPr>
          <a:xfrm>
            <a:off x="4777500" y="429475"/>
            <a:ext cx="3909300" cy="75900"/>
          </a:xfrm>
          <a:prstGeom prst="rect">
            <a:avLst/>
          </a:prstGeom>
          <a:solidFill>
            <a:srgbClr val="3D7B5E"/>
          </a:solidFill>
          <a:ln cap="flat" cmpd="sng" w="9525">
            <a:solidFill>
              <a:srgbClr val="3D7B5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44" name="Google Shape;144;p20"/>
          <p:cNvSpPr/>
          <p:nvPr/>
        </p:nvSpPr>
        <p:spPr>
          <a:xfrm rot="-5400000">
            <a:off x="4618650" y="346332"/>
            <a:ext cx="75300" cy="242400"/>
          </a:xfrm>
          <a:prstGeom prst="triangle">
            <a:avLst>
              <a:gd fmla="val 50000" name="adj"/>
            </a:avLst>
          </a:prstGeom>
          <a:solidFill>
            <a:srgbClr val="3D7B5E"/>
          </a:solidFill>
          <a:ln cap="flat" cmpd="sng" w="9525">
            <a:solidFill>
              <a:srgbClr val="3D7B5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45" name="Google Shape;145;p20"/>
          <p:cNvSpPr txBox="1"/>
          <p:nvPr>
            <p:ph type="title"/>
          </p:nvPr>
        </p:nvSpPr>
        <p:spPr>
          <a:xfrm>
            <a:off x="0" y="181175"/>
            <a:ext cx="45351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2100">
                <a:solidFill>
                  <a:schemeClr val="lt1"/>
                </a:solidFill>
                <a:latin typeface="Space Mono"/>
                <a:ea typeface="Space Mono"/>
                <a:cs typeface="Space Mono"/>
                <a:sym typeface="Space Mono"/>
              </a:rPr>
              <a:t>DATA ANALYSIS</a:t>
            </a:r>
            <a:endParaRPr b="1" sz="2300">
              <a:solidFill>
                <a:schemeClr val="lt1"/>
              </a:solidFill>
              <a:latin typeface="Space Mono"/>
              <a:ea typeface="Space Mono"/>
              <a:cs typeface="Space Mono"/>
              <a:sym typeface="Space Mono"/>
            </a:endParaRPr>
          </a:p>
        </p:txBody>
      </p:sp>
      <p:sp>
        <p:nvSpPr>
          <p:cNvPr id="146" name="Google Shape;146;p20"/>
          <p:cNvSpPr txBox="1"/>
          <p:nvPr>
            <p:ph idx="1" type="body"/>
          </p:nvPr>
        </p:nvSpPr>
        <p:spPr>
          <a:xfrm>
            <a:off x="298200" y="909100"/>
            <a:ext cx="8037300" cy="3775200"/>
          </a:xfrm>
          <a:prstGeom prst="rect">
            <a:avLst/>
          </a:prstGeom>
          <a:noFill/>
        </p:spPr>
        <p:txBody>
          <a:bodyPr anchorCtr="0" anchor="ctr" bIns="91425" lIns="91425" spcFirstLastPara="1" rIns="91425" wrap="square" tIns="91425">
            <a:normAutofit/>
          </a:bodyPr>
          <a:lstStyle/>
          <a:p>
            <a:pPr indent="-342900" lvl="0" marL="457200" rtl="0" algn="l">
              <a:lnSpc>
                <a:spcPct val="95000"/>
              </a:lnSpc>
              <a:spcBef>
                <a:spcPts val="0"/>
              </a:spcBef>
              <a:spcAft>
                <a:spcPts val="0"/>
              </a:spcAft>
              <a:buClr>
                <a:schemeClr val="lt1"/>
              </a:buClr>
              <a:buSzPts val="1800"/>
              <a:buFont typeface="Space Grotesk"/>
              <a:buChar char="●"/>
            </a:pPr>
            <a:r>
              <a:rPr lang="en">
                <a:solidFill>
                  <a:schemeClr val="lt1"/>
                </a:solidFill>
                <a:latin typeface="Space Grotesk"/>
                <a:ea typeface="Space Grotesk"/>
                <a:cs typeface="Space Grotesk"/>
                <a:sym typeface="Space Grotesk"/>
              </a:rPr>
              <a:t>Confirming User Satisfaction</a:t>
            </a:r>
            <a:endParaRPr>
              <a:solidFill>
                <a:schemeClr val="lt1"/>
              </a:solidFill>
              <a:latin typeface="Space Grotesk"/>
              <a:ea typeface="Space Grotesk"/>
              <a:cs typeface="Space Grotesk"/>
              <a:sym typeface="Space Grotesk"/>
            </a:endParaRPr>
          </a:p>
          <a:p>
            <a:pPr indent="-317500" lvl="1" marL="914400" rtl="0" algn="l">
              <a:lnSpc>
                <a:spcPct val="95000"/>
              </a:lnSpc>
              <a:spcBef>
                <a:spcPts val="0"/>
              </a:spcBef>
              <a:spcAft>
                <a:spcPts val="0"/>
              </a:spcAft>
              <a:buClr>
                <a:schemeClr val="lt1"/>
              </a:buClr>
              <a:buSzPts val="1400"/>
              <a:buFont typeface="Space Grotesk"/>
              <a:buChar char="○"/>
            </a:pPr>
            <a:r>
              <a:rPr lang="en">
                <a:solidFill>
                  <a:schemeClr val="lt1"/>
                </a:solidFill>
                <a:latin typeface="Space Grotesk"/>
                <a:ea typeface="Space Grotesk"/>
                <a:cs typeface="Space Grotesk"/>
                <a:sym typeface="Space Grotesk"/>
              </a:rPr>
              <a:t>Asks if the user is satisfied with current spending habits</a:t>
            </a:r>
            <a:endParaRPr>
              <a:solidFill>
                <a:schemeClr val="lt1"/>
              </a:solidFill>
              <a:latin typeface="Space Grotesk"/>
              <a:ea typeface="Space Grotesk"/>
              <a:cs typeface="Space Grotesk"/>
              <a:sym typeface="Space Grotesk"/>
            </a:endParaRPr>
          </a:p>
          <a:p>
            <a:pPr indent="-317500" lvl="2" marL="1371600" rtl="0" algn="l">
              <a:lnSpc>
                <a:spcPct val="95000"/>
              </a:lnSpc>
              <a:spcBef>
                <a:spcPts val="0"/>
              </a:spcBef>
              <a:spcAft>
                <a:spcPts val="0"/>
              </a:spcAft>
              <a:buClr>
                <a:schemeClr val="lt1"/>
              </a:buClr>
              <a:buSzPts val="1400"/>
              <a:buFont typeface="Space Grotesk"/>
              <a:buChar char="■"/>
            </a:pPr>
            <a:r>
              <a:rPr lang="en">
                <a:solidFill>
                  <a:schemeClr val="lt1"/>
                </a:solidFill>
                <a:latin typeface="Space Grotesk"/>
                <a:ea typeface="Space Grotesk"/>
                <a:cs typeface="Space Grotesk"/>
                <a:sym typeface="Space Grotesk"/>
              </a:rPr>
              <a:t>If yes, complete</a:t>
            </a:r>
            <a:endParaRPr>
              <a:solidFill>
                <a:schemeClr val="lt1"/>
              </a:solidFill>
              <a:latin typeface="Space Grotesk"/>
              <a:ea typeface="Space Grotesk"/>
              <a:cs typeface="Space Grotesk"/>
              <a:sym typeface="Space Grotesk"/>
            </a:endParaRPr>
          </a:p>
          <a:p>
            <a:pPr indent="-317500" lvl="2" marL="1371600" rtl="0" algn="l">
              <a:lnSpc>
                <a:spcPct val="95000"/>
              </a:lnSpc>
              <a:spcBef>
                <a:spcPts val="0"/>
              </a:spcBef>
              <a:spcAft>
                <a:spcPts val="0"/>
              </a:spcAft>
              <a:buClr>
                <a:schemeClr val="lt1"/>
              </a:buClr>
              <a:buSzPts val="1400"/>
              <a:buFont typeface="Space Grotesk"/>
              <a:buChar char="■"/>
            </a:pPr>
            <a:r>
              <a:rPr lang="en">
                <a:solidFill>
                  <a:schemeClr val="lt1"/>
                </a:solidFill>
                <a:latin typeface="Space Grotesk"/>
                <a:ea typeface="Space Grotesk"/>
                <a:cs typeface="Space Grotesk"/>
                <a:sym typeface="Space Grotesk"/>
              </a:rPr>
              <a:t>If no, proceeds to next section</a:t>
            </a:r>
            <a:endParaRPr>
              <a:solidFill>
                <a:schemeClr val="lt1"/>
              </a:solidFill>
              <a:latin typeface="Space Grotesk"/>
              <a:ea typeface="Space Grotesk"/>
              <a:cs typeface="Space Grotesk"/>
              <a:sym typeface="Space Grotesk"/>
            </a:endParaRPr>
          </a:p>
          <a:p>
            <a:pPr indent="-342900" lvl="0" marL="457200" rtl="0" algn="l">
              <a:lnSpc>
                <a:spcPct val="95000"/>
              </a:lnSpc>
              <a:spcBef>
                <a:spcPts val="0"/>
              </a:spcBef>
              <a:spcAft>
                <a:spcPts val="0"/>
              </a:spcAft>
              <a:buClr>
                <a:schemeClr val="lt1"/>
              </a:buClr>
              <a:buSzPts val="1800"/>
              <a:buFont typeface="Space Grotesk"/>
              <a:buChar char="●"/>
            </a:pPr>
            <a:r>
              <a:rPr lang="en">
                <a:solidFill>
                  <a:schemeClr val="lt1"/>
                </a:solidFill>
                <a:latin typeface="Space Grotesk"/>
                <a:ea typeface="Space Grotesk"/>
                <a:cs typeface="Space Grotesk"/>
                <a:sym typeface="Space Grotesk"/>
              </a:rPr>
              <a:t>Summary Dashboard</a:t>
            </a:r>
            <a:endParaRPr>
              <a:solidFill>
                <a:schemeClr val="lt1"/>
              </a:solidFill>
              <a:latin typeface="Space Grotesk"/>
              <a:ea typeface="Space Grotesk"/>
              <a:cs typeface="Space Grotesk"/>
              <a:sym typeface="Space Grotesk"/>
            </a:endParaRPr>
          </a:p>
          <a:p>
            <a:pPr indent="-317500" lvl="1" marL="914400" rtl="0" algn="l">
              <a:lnSpc>
                <a:spcPct val="95000"/>
              </a:lnSpc>
              <a:spcBef>
                <a:spcPts val="0"/>
              </a:spcBef>
              <a:spcAft>
                <a:spcPts val="0"/>
              </a:spcAft>
              <a:buClr>
                <a:schemeClr val="lt1"/>
              </a:buClr>
              <a:buSzPts val="1400"/>
              <a:buFont typeface="Space Grotesk"/>
              <a:buChar char="○"/>
            </a:pPr>
            <a:r>
              <a:rPr lang="en">
                <a:solidFill>
                  <a:schemeClr val="lt1"/>
                </a:solidFill>
                <a:latin typeface="Space Grotesk"/>
                <a:ea typeface="Space Grotesk"/>
                <a:cs typeface="Space Grotesk"/>
                <a:sym typeface="Space Grotesk"/>
              </a:rPr>
              <a:t>Allows user to toggle between months and categories for an easier visual</a:t>
            </a:r>
            <a:endParaRPr>
              <a:solidFill>
                <a:schemeClr val="lt1"/>
              </a:solidFill>
              <a:latin typeface="Space Grotesk"/>
              <a:ea typeface="Space Grotesk"/>
              <a:cs typeface="Space Grotesk"/>
              <a:sym typeface="Space Grotesk"/>
            </a:endParaRPr>
          </a:p>
          <a:p>
            <a:pPr indent="-342900" lvl="0" marL="457200" rtl="0" algn="l">
              <a:lnSpc>
                <a:spcPct val="95000"/>
              </a:lnSpc>
              <a:spcBef>
                <a:spcPts val="0"/>
              </a:spcBef>
              <a:spcAft>
                <a:spcPts val="0"/>
              </a:spcAft>
              <a:buClr>
                <a:schemeClr val="lt1"/>
              </a:buClr>
              <a:buSzPts val="1800"/>
              <a:buFont typeface="Space Grotesk"/>
              <a:buChar char="●"/>
            </a:pPr>
            <a:r>
              <a:rPr lang="en">
                <a:solidFill>
                  <a:schemeClr val="lt1"/>
                </a:solidFill>
                <a:latin typeface="Space Grotesk"/>
                <a:ea typeface="Space Grotesk"/>
                <a:cs typeface="Space Grotesk"/>
                <a:sym typeface="Space Grotesk"/>
              </a:rPr>
              <a:t>Expenses from User Input (by month)</a:t>
            </a:r>
            <a:endParaRPr>
              <a:solidFill>
                <a:schemeClr val="lt1"/>
              </a:solidFill>
              <a:latin typeface="Space Grotesk"/>
              <a:ea typeface="Space Grotesk"/>
              <a:cs typeface="Space Grotesk"/>
              <a:sym typeface="Space Grotesk"/>
            </a:endParaRPr>
          </a:p>
          <a:p>
            <a:pPr indent="-317500" lvl="1" marL="914400" rtl="0" algn="l">
              <a:lnSpc>
                <a:spcPct val="95000"/>
              </a:lnSpc>
              <a:spcBef>
                <a:spcPts val="0"/>
              </a:spcBef>
              <a:spcAft>
                <a:spcPts val="0"/>
              </a:spcAft>
              <a:buClr>
                <a:schemeClr val="lt1"/>
              </a:buClr>
              <a:buSzPts val="1400"/>
              <a:buFont typeface="Space Grotesk"/>
              <a:buChar char="○"/>
            </a:pPr>
            <a:r>
              <a:rPr lang="en">
                <a:solidFill>
                  <a:schemeClr val="lt1"/>
                </a:solidFill>
                <a:latin typeface="Space Grotesk"/>
                <a:ea typeface="Space Grotesk"/>
                <a:cs typeface="Space Grotesk"/>
                <a:sym typeface="Space Grotesk"/>
              </a:rPr>
              <a:t>Provides a glimpse at user spending per category</a:t>
            </a:r>
            <a:endParaRPr>
              <a:solidFill>
                <a:schemeClr val="lt1"/>
              </a:solidFill>
              <a:latin typeface="Space Grotesk"/>
              <a:ea typeface="Space Grotesk"/>
              <a:cs typeface="Space Grotesk"/>
              <a:sym typeface="Space Grotesk"/>
            </a:endParaRPr>
          </a:p>
          <a:p>
            <a:pPr indent="-342900" lvl="0" marL="457200" rtl="0" algn="l">
              <a:lnSpc>
                <a:spcPct val="95000"/>
              </a:lnSpc>
              <a:spcBef>
                <a:spcPts val="0"/>
              </a:spcBef>
              <a:spcAft>
                <a:spcPts val="0"/>
              </a:spcAft>
              <a:buClr>
                <a:schemeClr val="lt1"/>
              </a:buClr>
              <a:buSzPts val="1800"/>
              <a:buFont typeface="Space Grotesk"/>
              <a:buChar char="●"/>
            </a:pPr>
            <a:r>
              <a:rPr lang="en">
                <a:solidFill>
                  <a:schemeClr val="lt1"/>
                </a:solidFill>
                <a:latin typeface="Space Grotesk"/>
                <a:ea typeface="Space Grotesk"/>
                <a:cs typeface="Space Grotesk"/>
                <a:sym typeface="Space Grotesk"/>
              </a:rPr>
              <a:t>New Monthly Goal</a:t>
            </a:r>
            <a:endParaRPr>
              <a:solidFill>
                <a:schemeClr val="lt1"/>
              </a:solidFill>
              <a:latin typeface="Space Grotesk"/>
              <a:ea typeface="Space Grotesk"/>
              <a:cs typeface="Space Grotesk"/>
              <a:sym typeface="Space Grotesk"/>
            </a:endParaRPr>
          </a:p>
          <a:p>
            <a:pPr indent="-317500" lvl="1" marL="914400" rtl="0" algn="l">
              <a:lnSpc>
                <a:spcPct val="95000"/>
              </a:lnSpc>
              <a:spcBef>
                <a:spcPts val="0"/>
              </a:spcBef>
              <a:spcAft>
                <a:spcPts val="0"/>
              </a:spcAft>
              <a:buClr>
                <a:schemeClr val="lt1"/>
              </a:buClr>
              <a:buSzPts val="1400"/>
              <a:buFont typeface="Space Grotesk"/>
              <a:buChar char="○"/>
            </a:pPr>
            <a:r>
              <a:rPr lang="en">
                <a:solidFill>
                  <a:schemeClr val="lt1"/>
                </a:solidFill>
                <a:latin typeface="Space Grotesk"/>
                <a:ea typeface="Space Grotesk"/>
                <a:cs typeface="Space Grotesk"/>
                <a:sym typeface="Space Grotesk"/>
              </a:rPr>
              <a:t>Asks users to set a budget and measure against their expenses</a:t>
            </a:r>
            <a:endParaRPr>
              <a:solidFill>
                <a:schemeClr val="lt1"/>
              </a:solidFill>
              <a:latin typeface="Space Grotesk"/>
              <a:ea typeface="Space Grotesk"/>
              <a:cs typeface="Space Grotesk"/>
              <a:sym typeface="Space Grotesk"/>
            </a:endParaRPr>
          </a:p>
          <a:p>
            <a:pPr indent="-317500" lvl="1" marL="914400" rtl="0" algn="l">
              <a:lnSpc>
                <a:spcPct val="95000"/>
              </a:lnSpc>
              <a:spcBef>
                <a:spcPts val="0"/>
              </a:spcBef>
              <a:spcAft>
                <a:spcPts val="0"/>
              </a:spcAft>
              <a:buClr>
                <a:schemeClr val="lt1"/>
              </a:buClr>
              <a:buSzPts val="1400"/>
              <a:buFont typeface="Space Grotesk"/>
              <a:buChar char="○"/>
            </a:pPr>
            <a:r>
              <a:rPr lang="en">
                <a:solidFill>
                  <a:schemeClr val="lt1"/>
                </a:solidFill>
                <a:latin typeface="Space Grotesk"/>
                <a:ea typeface="Space Grotesk"/>
                <a:cs typeface="Space Grotesk"/>
                <a:sym typeface="Space Grotesk"/>
              </a:rPr>
              <a:t>Lets you know if you are able to meet savings goal</a:t>
            </a:r>
            <a:endParaRPr>
              <a:solidFill>
                <a:schemeClr val="lt1"/>
              </a:solidFill>
              <a:latin typeface="Space Grotesk"/>
              <a:ea typeface="Space Grotesk"/>
              <a:cs typeface="Space Grotesk"/>
              <a:sym typeface="Space Grotesk"/>
            </a:endParaRPr>
          </a:p>
          <a:p>
            <a:pPr indent="-342900" lvl="0" marL="457200" rtl="0" algn="l">
              <a:lnSpc>
                <a:spcPct val="95000"/>
              </a:lnSpc>
              <a:spcBef>
                <a:spcPts val="0"/>
              </a:spcBef>
              <a:spcAft>
                <a:spcPts val="0"/>
              </a:spcAft>
              <a:buClr>
                <a:schemeClr val="lt1"/>
              </a:buClr>
              <a:buSzPts val="1800"/>
              <a:buFont typeface="Space Grotesk"/>
              <a:buChar char="●"/>
            </a:pPr>
            <a:r>
              <a:rPr lang="en">
                <a:solidFill>
                  <a:schemeClr val="lt1"/>
                </a:solidFill>
                <a:latin typeface="Space Grotesk"/>
                <a:ea typeface="Space Grotesk"/>
                <a:cs typeface="Space Grotesk"/>
                <a:sym typeface="Space Grotesk"/>
              </a:rPr>
              <a:t>Comparing National Averages</a:t>
            </a:r>
            <a:endParaRPr>
              <a:solidFill>
                <a:schemeClr val="lt1"/>
              </a:solidFill>
              <a:latin typeface="Space Grotesk"/>
              <a:ea typeface="Space Grotesk"/>
              <a:cs typeface="Space Grotesk"/>
              <a:sym typeface="Space Grotesk"/>
            </a:endParaRPr>
          </a:p>
          <a:p>
            <a:pPr indent="-317500" lvl="1" marL="914400" rtl="0" algn="l">
              <a:lnSpc>
                <a:spcPct val="95000"/>
              </a:lnSpc>
              <a:spcBef>
                <a:spcPts val="0"/>
              </a:spcBef>
              <a:spcAft>
                <a:spcPts val="0"/>
              </a:spcAft>
              <a:buClr>
                <a:schemeClr val="lt1"/>
              </a:buClr>
              <a:buSzPts val="1400"/>
              <a:buFont typeface="Space Grotesk"/>
              <a:buChar char="○"/>
            </a:pPr>
            <a:r>
              <a:rPr lang="en">
                <a:solidFill>
                  <a:schemeClr val="lt1"/>
                </a:solidFill>
                <a:latin typeface="Space Grotesk"/>
                <a:ea typeface="Space Grotesk"/>
                <a:cs typeface="Space Grotesk"/>
                <a:sym typeface="Space Grotesk"/>
              </a:rPr>
              <a:t>Gives users the ability to compare their spending against national averages, which indicates also what Americans financially value</a:t>
            </a:r>
            <a:endParaRPr>
              <a:solidFill>
                <a:schemeClr val="lt1"/>
              </a:solidFill>
              <a:latin typeface="Space Grotesk"/>
              <a:ea typeface="Space Grotesk"/>
              <a:cs typeface="Space Grotesk"/>
              <a:sym typeface="Space Grotesk"/>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545B61"/>
        </a:solidFill>
      </p:bgPr>
    </p:bg>
    <p:spTree>
      <p:nvGrpSpPr>
        <p:cNvPr id="150" name="Shape 150"/>
        <p:cNvGrpSpPr/>
        <p:nvPr/>
      </p:nvGrpSpPr>
      <p:grpSpPr>
        <a:xfrm>
          <a:off x="0" y="0"/>
          <a:ext cx="0" cy="0"/>
          <a:chOff x="0" y="0"/>
          <a:chExt cx="0" cy="0"/>
        </a:xfrm>
      </p:grpSpPr>
      <p:sp>
        <p:nvSpPr>
          <p:cNvPr id="151" name="Google Shape;151;p21"/>
          <p:cNvSpPr/>
          <p:nvPr/>
        </p:nvSpPr>
        <p:spPr>
          <a:xfrm>
            <a:off x="8686725" y="6150"/>
            <a:ext cx="454200" cy="5143500"/>
          </a:xfrm>
          <a:prstGeom prst="rect">
            <a:avLst/>
          </a:prstGeom>
          <a:solidFill>
            <a:srgbClr val="3D7B5E"/>
          </a:solidFill>
          <a:ln cap="flat" cmpd="sng" w="9525">
            <a:solidFill>
              <a:srgbClr val="3D7B5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52" name="Google Shape;152;p21"/>
          <p:cNvSpPr/>
          <p:nvPr/>
        </p:nvSpPr>
        <p:spPr>
          <a:xfrm>
            <a:off x="8335500" y="2259000"/>
            <a:ext cx="702600" cy="637800"/>
          </a:xfrm>
          <a:prstGeom prst="diamond">
            <a:avLst/>
          </a:prstGeom>
          <a:solidFill>
            <a:srgbClr val="3D7B5E"/>
          </a:solidFill>
          <a:ln cap="flat" cmpd="sng" w="9525">
            <a:solidFill>
              <a:srgbClr val="3D7B5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53" name="Google Shape;153;p21"/>
          <p:cNvSpPr/>
          <p:nvPr/>
        </p:nvSpPr>
        <p:spPr>
          <a:xfrm>
            <a:off x="4777500" y="429475"/>
            <a:ext cx="3909300" cy="75900"/>
          </a:xfrm>
          <a:prstGeom prst="rect">
            <a:avLst/>
          </a:prstGeom>
          <a:solidFill>
            <a:srgbClr val="3D7B5E"/>
          </a:solidFill>
          <a:ln cap="flat" cmpd="sng" w="9525">
            <a:solidFill>
              <a:srgbClr val="3D7B5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54" name="Google Shape;154;p21"/>
          <p:cNvSpPr/>
          <p:nvPr/>
        </p:nvSpPr>
        <p:spPr>
          <a:xfrm rot="-5400000">
            <a:off x="4618650" y="346332"/>
            <a:ext cx="75300" cy="242400"/>
          </a:xfrm>
          <a:prstGeom prst="triangle">
            <a:avLst>
              <a:gd fmla="val 50000" name="adj"/>
            </a:avLst>
          </a:prstGeom>
          <a:solidFill>
            <a:srgbClr val="3D7B5E"/>
          </a:solidFill>
          <a:ln cap="flat" cmpd="sng" w="9525">
            <a:solidFill>
              <a:srgbClr val="3D7B5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55" name="Google Shape;155;p21"/>
          <p:cNvSpPr txBox="1"/>
          <p:nvPr>
            <p:ph type="title"/>
          </p:nvPr>
        </p:nvSpPr>
        <p:spPr>
          <a:xfrm>
            <a:off x="0" y="181175"/>
            <a:ext cx="45351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2100">
                <a:solidFill>
                  <a:schemeClr val="lt1"/>
                </a:solidFill>
                <a:latin typeface="Space Mono"/>
                <a:ea typeface="Space Mono"/>
                <a:cs typeface="Space Mono"/>
                <a:sym typeface="Space Mono"/>
              </a:rPr>
              <a:t>VISUALS</a:t>
            </a:r>
            <a:endParaRPr b="1" sz="2300">
              <a:solidFill>
                <a:schemeClr val="lt1"/>
              </a:solidFill>
              <a:latin typeface="Space Mono"/>
              <a:ea typeface="Space Mono"/>
              <a:cs typeface="Space Mono"/>
              <a:sym typeface="Space Mono"/>
            </a:endParaRPr>
          </a:p>
        </p:txBody>
      </p:sp>
      <p:sp>
        <p:nvSpPr>
          <p:cNvPr id="156" name="Google Shape;156;p21"/>
          <p:cNvSpPr/>
          <p:nvPr/>
        </p:nvSpPr>
        <p:spPr>
          <a:xfrm>
            <a:off x="0" y="6150"/>
            <a:ext cx="454200" cy="5143500"/>
          </a:xfrm>
          <a:prstGeom prst="rect">
            <a:avLst/>
          </a:prstGeom>
          <a:solidFill>
            <a:srgbClr val="3D7B5E"/>
          </a:solidFill>
          <a:ln cap="flat" cmpd="sng" w="9525">
            <a:solidFill>
              <a:srgbClr val="3D7B5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157" name="Google Shape;157;p21"/>
          <p:cNvPicPr preferRelativeResize="0"/>
          <p:nvPr/>
        </p:nvPicPr>
        <p:blipFill>
          <a:blip r:embed="rId3">
            <a:alphaModFix/>
          </a:blip>
          <a:stretch>
            <a:fillRect/>
          </a:stretch>
        </p:blipFill>
        <p:spPr>
          <a:xfrm>
            <a:off x="4646525" y="705325"/>
            <a:ext cx="3041125" cy="1288801"/>
          </a:xfrm>
          <a:prstGeom prst="rect">
            <a:avLst/>
          </a:prstGeom>
          <a:noFill/>
          <a:ln>
            <a:noFill/>
          </a:ln>
        </p:spPr>
      </p:pic>
      <p:pic>
        <p:nvPicPr>
          <p:cNvPr id="158" name="Google Shape;158;p21"/>
          <p:cNvPicPr preferRelativeResize="0"/>
          <p:nvPr/>
        </p:nvPicPr>
        <p:blipFill>
          <a:blip r:embed="rId4">
            <a:alphaModFix/>
          </a:blip>
          <a:stretch>
            <a:fillRect/>
          </a:stretch>
        </p:blipFill>
        <p:spPr>
          <a:xfrm>
            <a:off x="4580717" y="3510862"/>
            <a:ext cx="3172756" cy="1344649"/>
          </a:xfrm>
          <a:prstGeom prst="rect">
            <a:avLst/>
          </a:prstGeom>
          <a:noFill/>
          <a:ln>
            <a:noFill/>
          </a:ln>
        </p:spPr>
      </p:pic>
      <p:pic>
        <p:nvPicPr>
          <p:cNvPr id="159" name="Google Shape;159;p21"/>
          <p:cNvPicPr preferRelativeResize="0"/>
          <p:nvPr/>
        </p:nvPicPr>
        <p:blipFill>
          <a:blip r:embed="rId5">
            <a:alphaModFix/>
          </a:blip>
          <a:stretch>
            <a:fillRect/>
          </a:stretch>
        </p:blipFill>
        <p:spPr>
          <a:xfrm>
            <a:off x="5390747" y="2155618"/>
            <a:ext cx="1552723" cy="1193728"/>
          </a:xfrm>
          <a:prstGeom prst="rect">
            <a:avLst/>
          </a:prstGeom>
          <a:noFill/>
          <a:ln>
            <a:noFill/>
          </a:ln>
        </p:spPr>
      </p:pic>
      <p:pic>
        <p:nvPicPr>
          <p:cNvPr id="160" name="Google Shape;160;p21"/>
          <p:cNvPicPr preferRelativeResize="0"/>
          <p:nvPr/>
        </p:nvPicPr>
        <p:blipFill>
          <a:blip r:embed="rId6">
            <a:alphaModFix/>
          </a:blip>
          <a:stretch>
            <a:fillRect/>
          </a:stretch>
        </p:blipFill>
        <p:spPr>
          <a:xfrm>
            <a:off x="1163063" y="3567686"/>
            <a:ext cx="3041127" cy="1287815"/>
          </a:xfrm>
          <a:prstGeom prst="rect">
            <a:avLst/>
          </a:prstGeom>
          <a:noFill/>
          <a:ln>
            <a:noFill/>
          </a:ln>
        </p:spPr>
      </p:pic>
      <p:pic>
        <p:nvPicPr>
          <p:cNvPr id="161" name="Google Shape;161;p21"/>
          <p:cNvPicPr preferRelativeResize="0"/>
          <p:nvPr/>
        </p:nvPicPr>
        <p:blipFill>
          <a:blip r:embed="rId7">
            <a:alphaModFix/>
          </a:blip>
          <a:stretch>
            <a:fillRect/>
          </a:stretch>
        </p:blipFill>
        <p:spPr>
          <a:xfrm>
            <a:off x="1368563" y="2160775"/>
            <a:ext cx="2630148" cy="1119549"/>
          </a:xfrm>
          <a:prstGeom prst="rect">
            <a:avLst/>
          </a:prstGeom>
          <a:noFill/>
          <a:ln>
            <a:noFill/>
          </a:ln>
        </p:spPr>
      </p:pic>
      <p:pic>
        <p:nvPicPr>
          <p:cNvPr id="162" name="Google Shape;162;p21"/>
          <p:cNvPicPr preferRelativeResize="0"/>
          <p:nvPr/>
        </p:nvPicPr>
        <p:blipFill>
          <a:blip r:embed="rId8">
            <a:alphaModFix/>
          </a:blip>
          <a:stretch>
            <a:fillRect/>
          </a:stretch>
        </p:blipFill>
        <p:spPr>
          <a:xfrm>
            <a:off x="1362238" y="753875"/>
            <a:ext cx="2642788" cy="1119558"/>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